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7" r:id="rId3"/>
    <p:sldId id="304" r:id="rId4"/>
    <p:sldId id="306" r:id="rId5"/>
    <p:sldId id="307" r:id="rId6"/>
    <p:sldId id="277" r:id="rId7"/>
    <p:sldId id="258" r:id="rId8"/>
    <p:sldId id="291" r:id="rId9"/>
    <p:sldId id="292" r:id="rId10"/>
    <p:sldId id="260" r:id="rId11"/>
    <p:sldId id="299" r:id="rId12"/>
    <p:sldId id="300" r:id="rId13"/>
    <p:sldId id="279" r:id="rId14"/>
    <p:sldId id="301" r:id="rId15"/>
    <p:sldId id="280" r:id="rId16"/>
    <p:sldId id="293" r:id="rId17"/>
    <p:sldId id="288" r:id="rId18"/>
    <p:sldId id="303" r:id="rId19"/>
    <p:sldId id="30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6010-5D9D-4EC2-876D-79FD3A1AEA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17ED27-79E9-4FE7-A595-A532E7EE1A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B61241-2628-4B4F-A8A3-0C63B4F71A3D}"/>
              </a:ext>
            </a:extLst>
          </p:cNvPr>
          <p:cNvSpPr>
            <a:spLocks noGrp="1"/>
          </p:cNvSpPr>
          <p:nvPr>
            <p:ph type="dt" sz="half" idx="10"/>
          </p:nvPr>
        </p:nvSpPr>
        <p:spPr/>
        <p:txBody>
          <a:bodyPr/>
          <a:lstStyle/>
          <a:p>
            <a:fld id="{342B03C4-21AC-401D-93AD-858DAC509222}" type="datetimeFigureOut">
              <a:rPr lang="en-US" smtClean="0"/>
              <a:t>3/12/2025</a:t>
            </a:fld>
            <a:endParaRPr lang="en-US"/>
          </a:p>
        </p:txBody>
      </p:sp>
      <p:sp>
        <p:nvSpPr>
          <p:cNvPr id="5" name="Footer Placeholder 4">
            <a:extLst>
              <a:ext uri="{FF2B5EF4-FFF2-40B4-BE49-F238E27FC236}">
                <a16:creationId xmlns:a16="http://schemas.microsoft.com/office/drawing/2014/main" id="{B54EB3D0-8DDD-4673-B7C5-BAB7D39D0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E1C3F-5D15-45A8-AD02-156E236E5E29}"/>
              </a:ext>
            </a:extLst>
          </p:cNvPr>
          <p:cNvSpPr>
            <a:spLocks noGrp="1"/>
          </p:cNvSpPr>
          <p:nvPr>
            <p:ph type="sldNum" sz="quarter" idx="12"/>
          </p:nvPr>
        </p:nvSpPr>
        <p:spPr/>
        <p:txBody>
          <a:bodyPr/>
          <a:lstStyle/>
          <a:p>
            <a:fld id="{A5EFA5F7-2B4B-486B-8A1A-25D63CB20AD6}" type="slidenum">
              <a:rPr lang="en-US" smtClean="0"/>
              <a:t>‹#›</a:t>
            </a:fld>
            <a:endParaRPr lang="en-US"/>
          </a:p>
        </p:txBody>
      </p:sp>
    </p:spTree>
    <p:extLst>
      <p:ext uri="{BB962C8B-B14F-4D97-AF65-F5344CB8AC3E}">
        <p14:creationId xmlns:p14="http://schemas.microsoft.com/office/powerpoint/2010/main" val="249716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397AD-8548-46DD-B8CE-DFC6EB3DAE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2D8BCE-03EE-4C0D-906D-6512E44097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E85BD-9B77-4630-B70E-32F974EFD3E4}"/>
              </a:ext>
            </a:extLst>
          </p:cNvPr>
          <p:cNvSpPr>
            <a:spLocks noGrp="1"/>
          </p:cNvSpPr>
          <p:nvPr>
            <p:ph type="dt" sz="half" idx="10"/>
          </p:nvPr>
        </p:nvSpPr>
        <p:spPr/>
        <p:txBody>
          <a:bodyPr/>
          <a:lstStyle/>
          <a:p>
            <a:fld id="{342B03C4-21AC-401D-93AD-858DAC509222}" type="datetimeFigureOut">
              <a:rPr lang="en-US" smtClean="0"/>
              <a:t>3/12/2025</a:t>
            </a:fld>
            <a:endParaRPr lang="en-US"/>
          </a:p>
        </p:txBody>
      </p:sp>
      <p:sp>
        <p:nvSpPr>
          <p:cNvPr id="5" name="Footer Placeholder 4">
            <a:extLst>
              <a:ext uri="{FF2B5EF4-FFF2-40B4-BE49-F238E27FC236}">
                <a16:creationId xmlns:a16="http://schemas.microsoft.com/office/drawing/2014/main" id="{2A31B3AE-FE6F-4D90-82FB-63F1AB147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E5D48C-17E4-4AD4-8FD8-F26591412248}"/>
              </a:ext>
            </a:extLst>
          </p:cNvPr>
          <p:cNvSpPr>
            <a:spLocks noGrp="1"/>
          </p:cNvSpPr>
          <p:nvPr>
            <p:ph type="sldNum" sz="quarter" idx="12"/>
          </p:nvPr>
        </p:nvSpPr>
        <p:spPr/>
        <p:txBody>
          <a:bodyPr/>
          <a:lstStyle/>
          <a:p>
            <a:fld id="{A5EFA5F7-2B4B-486B-8A1A-25D63CB20AD6}" type="slidenum">
              <a:rPr lang="en-US" smtClean="0"/>
              <a:t>‹#›</a:t>
            </a:fld>
            <a:endParaRPr lang="en-US"/>
          </a:p>
        </p:txBody>
      </p:sp>
    </p:spTree>
    <p:extLst>
      <p:ext uri="{BB962C8B-B14F-4D97-AF65-F5344CB8AC3E}">
        <p14:creationId xmlns:p14="http://schemas.microsoft.com/office/powerpoint/2010/main" val="3797339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6D4E46-E995-4508-906F-BE2B2D4DFB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D9779D-DBF2-4A67-B143-45BC8D5BA9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DCF96D-A3D2-48A6-BA3B-C5A53A2635E4}"/>
              </a:ext>
            </a:extLst>
          </p:cNvPr>
          <p:cNvSpPr>
            <a:spLocks noGrp="1"/>
          </p:cNvSpPr>
          <p:nvPr>
            <p:ph type="dt" sz="half" idx="10"/>
          </p:nvPr>
        </p:nvSpPr>
        <p:spPr/>
        <p:txBody>
          <a:bodyPr/>
          <a:lstStyle/>
          <a:p>
            <a:fld id="{342B03C4-21AC-401D-93AD-858DAC509222}" type="datetimeFigureOut">
              <a:rPr lang="en-US" smtClean="0"/>
              <a:t>3/12/2025</a:t>
            </a:fld>
            <a:endParaRPr lang="en-US"/>
          </a:p>
        </p:txBody>
      </p:sp>
      <p:sp>
        <p:nvSpPr>
          <p:cNvPr id="5" name="Footer Placeholder 4">
            <a:extLst>
              <a:ext uri="{FF2B5EF4-FFF2-40B4-BE49-F238E27FC236}">
                <a16:creationId xmlns:a16="http://schemas.microsoft.com/office/drawing/2014/main" id="{2281C28C-529D-4028-B887-E3948FF31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EB63C3-1432-403D-A58E-9C1E2DAD0175}"/>
              </a:ext>
            </a:extLst>
          </p:cNvPr>
          <p:cNvSpPr>
            <a:spLocks noGrp="1"/>
          </p:cNvSpPr>
          <p:nvPr>
            <p:ph type="sldNum" sz="quarter" idx="12"/>
          </p:nvPr>
        </p:nvSpPr>
        <p:spPr/>
        <p:txBody>
          <a:bodyPr/>
          <a:lstStyle/>
          <a:p>
            <a:fld id="{A5EFA5F7-2B4B-486B-8A1A-25D63CB20AD6}" type="slidenum">
              <a:rPr lang="en-US" smtClean="0"/>
              <a:t>‹#›</a:t>
            </a:fld>
            <a:endParaRPr lang="en-US"/>
          </a:p>
        </p:txBody>
      </p:sp>
    </p:spTree>
    <p:extLst>
      <p:ext uri="{BB962C8B-B14F-4D97-AF65-F5344CB8AC3E}">
        <p14:creationId xmlns:p14="http://schemas.microsoft.com/office/powerpoint/2010/main" val="4080037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8AFC4-8C15-4B04-8928-2DBA12DD7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8B9671-8CC2-42E8-9CE9-35DD736BE5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F8944-99AC-4E4D-9957-9C0A83B452D0}"/>
              </a:ext>
            </a:extLst>
          </p:cNvPr>
          <p:cNvSpPr>
            <a:spLocks noGrp="1"/>
          </p:cNvSpPr>
          <p:nvPr>
            <p:ph type="dt" sz="half" idx="10"/>
          </p:nvPr>
        </p:nvSpPr>
        <p:spPr/>
        <p:txBody>
          <a:bodyPr/>
          <a:lstStyle/>
          <a:p>
            <a:fld id="{342B03C4-21AC-401D-93AD-858DAC509222}" type="datetimeFigureOut">
              <a:rPr lang="en-US" smtClean="0"/>
              <a:t>3/12/2025</a:t>
            </a:fld>
            <a:endParaRPr lang="en-US"/>
          </a:p>
        </p:txBody>
      </p:sp>
      <p:sp>
        <p:nvSpPr>
          <p:cNvPr id="5" name="Footer Placeholder 4">
            <a:extLst>
              <a:ext uri="{FF2B5EF4-FFF2-40B4-BE49-F238E27FC236}">
                <a16:creationId xmlns:a16="http://schemas.microsoft.com/office/drawing/2014/main" id="{0A408832-3C3A-4339-9DB9-3995CAD67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DEC37-E531-4785-8765-8DE661895182}"/>
              </a:ext>
            </a:extLst>
          </p:cNvPr>
          <p:cNvSpPr>
            <a:spLocks noGrp="1"/>
          </p:cNvSpPr>
          <p:nvPr>
            <p:ph type="sldNum" sz="quarter" idx="12"/>
          </p:nvPr>
        </p:nvSpPr>
        <p:spPr/>
        <p:txBody>
          <a:bodyPr/>
          <a:lstStyle/>
          <a:p>
            <a:fld id="{A5EFA5F7-2B4B-486B-8A1A-25D63CB20AD6}" type="slidenum">
              <a:rPr lang="en-US" smtClean="0"/>
              <a:t>‹#›</a:t>
            </a:fld>
            <a:endParaRPr lang="en-US"/>
          </a:p>
        </p:txBody>
      </p:sp>
    </p:spTree>
    <p:extLst>
      <p:ext uri="{BB962C8B-B14F-4D97-AF65-F5344CB8AC3E}">
        <p14:creationId xmlns:p14="http://schemas.microsoft.com/office/powerpoint/2010/main" val="164650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86977-48A6-4D43-A332-7671120886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D24692-C539-45CB-BB19-F0E93B2EAA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431C3F-E93D-41A1-A3AE-3E6E024B9516}"/>
              </a:ext>
            </a:extLst>
          </p:cNvPr>
          <p:cNvSpPr>
            <a:spLocks noGrp="1"/>
          </p:cNvSpPr>
          <p:nvPr>
            <p:ph type="dt" sz="half" idx="10"/>
          </p:nvPr>
        </p:nvSpPr>
        <p:spPr/>
        <p:txBody>
          <a:bodyPr/>
          <a:lstStyle/>
          <a:p>
            <a:fld id="{342B03C4-21AC-401D-93AD-858DAC509222}" type="datetimeFigureOut">
              <a:rPr lang="en-US" smtClean="0"/>
              <a:t>3/12/2025</a:t>
            </a:fld>
            <a:endParaRPr lang="en-US"/>
          </a:p>
        </p:txBody>
      </p:sp>
      <p:sp>
        <p:nvSpPr>
          <p:cNvPr id="5" name="Footer Placeholder 4">
            <a:extLst>
              <a:ext uri="{FF2B5EF4-FFF2-40B4-BE49-F238E27FC236}">
                <a16:creationId xmlns:a16="http://schemas.microsoft.com/office/drawing/2014/main" id="{83A43285-0764-4AB3-8A84-E7815E82C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65E2F-0C34-4458-AA83-B9C29A450DF3}"/>
              </a:ext>
            </a:extLst>
          </p:cNvPr>
          <p:cNvSpPr>
            <a:spLocks noGrp="1"/>
          </p:cNvSpPr>
          <p:nvPr>
            <p:ph type="sldNum" sz="quarter" idx="12"/>
          </p:nvPr>
        </p:nvSpPr>
        <p:spPr/>
        <p:txBody>
          <a:bodyPr/>
          <a:lstStyle/>
          <a:p>
            <a:fld id="{A5EFA5F7-2B4B-486B-8A1A-25D63CB20AD6}" type="slidenum">
              <a:rPr lang="en-US" smtClean="0"/>
              <a:t>‹#›</a:t>
            </a:fld>
            <a:endParaRPr lang="en-US"/>
          </a:p>
        </p:txBody>
      </p:sp>
    </p:spTree>
    <p:extLst>
      <p:ext uri="{BB962C8B-B14F-4D97-AF65-F5344CB8AC3E}">
        <p14:creationId xmlns:p14="http://schemas.microsoft.com/office/powerpoint/2010/main" val="832135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D6689-A3A3-4DB3-8BA1-BFC623A4E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BF5FAA-0ADB-47C5-8F67-BF323FC08D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74B7A1-9940-452A-933E-6EF15356B9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B2B2CB-8512-4611-8F82-AC2E0A1E6791}"/>
              </a:ext>
            </a:extLst>
          </p:cNvPr>
          <p:cNvSpPr>
            <a:spLocks noGrp="1"/>
          </p:cNvSpPr>
          <p:nvPr>
            <p:ph type="dt" sz="half" idx="10"/>
          </p:nvPr>
        </p:nvSpPr>
        <p:spPr/>
        <p:txBody>
          <a:bodyPr/>
          <a:lstStyle/>
          <a:p>
            <a:fld id="{342B03C4-21AC-401D-93AD-858DAC509222}" type="datetimeFigureOut">
              <a:rPr lang="en-US" smtClean="0"/>
              <a:t>3/12/2025</a:t>
            </a:fld>
            <a:endParaRPr lang="en-US"/>
          </a:p>
        </p:txBody>
      </p:sp>
      <p:sp>
        <p:nvSpPr>
          <p:cNvPr id="6" name="Footer Placeholder 5">
            <a:extLst>
              <a:ext uri="{FF2B5EF4-FFF2-40B4-BE49-F238E27FC236}">
                <a16:creationId xmlns:a16="http://schemas.microsoft.com/office/drawing/2014/main" id="{582A88C4-FC41-43B6-9984-0B5FF53090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436475-4C9A-4772-BB81-D5FAC03CD091}"/>
              </a:ext>
            </a:extLst>
          </p:cNvPr>
          <p:cNvSpPr>
            <a:spLocks noGrp="1"/>
          </p:cNvSpPr>
          <p:nvPr>
            <p:ph type="sldNum" sz="quarter" idx="12"/>
          </p:nvPr>
        </p:nvSpPr>
        <p:spPr/>
        <p:txBody>
          <a:bodyPr/>
          <a:lstStyle/>
          <a:p>
            <a:fld id="{A5EFA5F7-2B4B-486B-8A1A-25D63CB20AD6}" type="slidenum">
              <a:rPr lang="en-US" smtClean="0"/>
              <a:t>‹#›</a:t>
            </a:fld>
            <a:endParaRPr lang="en-US"/>
          </a:p>
        </p:txBody>
      </p:sp>
    </p:spTree>
    <p:extLst>
      <p:ext uri="{BB962C8B-B14F-4D97-AF65-F5344CB8AC3E}">
        <p14:creationId xmlns:p14="http://schemas.microsoft.com/office/powerpoint/2010/main" val="168644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CDA0F-F545-4312-A740-7EFA62D0B1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D9E26B-E2FE-4604-8A98-C5CC854B3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71BA03-E073-40C6-A4C3-2E2B2E0C75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AA6CF7-8140-4EE8-B699-E516971F8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2A7AC3-175F-4DC0-A764-1635FCBE54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33BC53-E29B-4325-A842-CEC9AD0FE2F5}"/>
              </a:ext>
            </a:extLst>
          </p:cNvPr>
          <p:cNvSpPr>
            <a:spLocks noGrp="1"/>
          </p:cNvSpPr>
          <p:nvPr>
            <p:ph type="dt" sz="half" idx="10"/>
          </p:nvPr>
        </p:nvSpPr>
        <p:spPr/>
        <p:txBody>
          <a:bodyPr/>
          <a:lstStyle/>
          <a:p>
            <a:fld id="{342B03C4-21AC-401D-93AD-858DAC509222}" type="datetimeFigureOut">
              <a:rPr lang="en-US" smtClean="0"/>
              <a:t>3/12/2025</a:t>
            </a:fld>
            <a:endParaRPr lang="en-US"/>
          </a:p>
        </p:txBody>
      </p:sp>
      <p:sp>
        <p:nvSpPr>
          <p:cNvPr id="8" name="Footer Placeholder 7">
            <a:extLst>
              <a:ext uri="{FF2B5EF4-FFF2-40B4-BE49-F238E27FC236}">
                <a16:creationId xmlns:a16="http://schemas.microsoft.com/office/drawing/2014/main" id="{FAA41A22-A958-49EE-986A-70FB677AC3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4AFDB4-7017-4CAB-96C5-3A054B2888C7}"/>
              </a:ext>
            </a:extLst>
          </p:cNvPr>
          <p:cNvSpPr>
            <a:spLocks noGrp="1"/>
          </p:cNvSpPr>
          <p:nvPr>
            <p:ph type="sldNum" sz="quarter" idx="12"/>
          </p:nvPr>
        </p:nvSpPr>
        <p:spPr/>
        <p:txBody>
          <a:bodyPr/>
          <a:lstStyle/>
          <a:p>
            <a:fld id="{A5EFA5F7-2B4B-486B-8A1A-25D63CB20AD6}" type="slidenum">
              <a:rPr lang="en-US" smtClean="0"/>
              <a:t>‹#›</a:t>
            </a:fld>
            <a:endParaRPr lang="en-US"/>
          </a:p>
        </p:txBody>
      </p:sp>
    </p:spTree>
    <p:extLst>
      <p:ext uri="{BB962C8B-B14F-4D97-AF65-F5344CB8AC3E}">
        <p14:creationId xmlns:p14="http://schemas.microsoft.com/office/powerpoint/2010/main" val="2975950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C0AD8-06C8-401C-9FF4-5EA4715F78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903F16-701A-4F7D-84B0-3BC8D498E352}"/>
              </a:ext>
            </a:extLst>
          </p:cNvPr>
          <p:cNvSpPr>
            <a:spLocks noGrp="1"/>
          </p:cNvSpPr>
          <p:nvPr>
            <p:ph type="dt" sz="half" idx="10"/>
          </p:nvPr>
        </p:nvSpPr>
        <p:spPr/>
        <p:txBody>
          <a:bodyPr/>
          <a:lstStyle/>
          <a:p>
            <a:fld id="{342B03C4-21AC-401D-93AD-858DAC509222}" type="datetimeFigureOut">
              <a:rPr lang="en-US" smtClean="0"/>
              <a:t>3/12/2025</a:t>
            </a:fld>
            <a:endParaRPr lang="en-US"/>
          </a:p>
        </p:txBody>
      </p:sp>
      <p:sp>
        <p:nvSpPr>
          <p:cNvPr id="4" name="Footer Placeholder 3">
            <a:extLst>
              <a:ext uri="{FF2B5EF4-FFF2-40B4-BE49-F238E27FC236}">
                <a16:creationId xmlns:a16="http://schemas.microsoft.com/office/drawing/2014/main" id="{CAAEAE79-3115-4CCE-A41F-222B848A40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C506B5-710B-48D4-8298-24439ABB09BF}"/>
              </a:ext>
            </a:extLst>
          </p:cNvPr>
          <p:cNvSpPr>
            <a:spLocks noGrp="1"/>
          </p:cNvSpPr>
          <p:nvPr>
            <p:ph type="sldNum" sz="quarter" idx="12"/>
          </p:nvPr>
        </p:nvSpPr>
        <p:spPr/>
        <p:txBody>
          <a:bodyPr/>
          <a:lstStyle/>
          <a:p>
            <a:fld id="{A5EFA5F7-2B4B-486B-8A1A-25D63CB20AD6}" type="slidenum">
              <a:rPr lang="en-US" smtClean="0"/>
              <a:t>‹#›</a:t>
            </a:fld>
            <a:endParaRPr lang="en-US"/>
          </a:p>
        </p:txBody>
      </p:sp>
    </p:spTree>
    <p:extLst>
      <p:ext uri="{BB962C8B-B14F-4D97-AF65-F5344CB8AC3E}">
        <p14:creationId xmlns:p14="http://schemas.microsoft.com/office/powerpoint/2010/main" val="202602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6AB83E-272B-4EF7-87C4-F0EC41756BF3}"/>
              </a:ext>
            </a:extLst>
          </p:cNvPr>
          <p:cNvSpPr>
            <a:spLocks noGrp="1"/>
          </p:cNvSpPr>
          <p:nvPr>
            <p:ph type="dt" sz="half" idx="10"/>
          </p:nvPr>
        </p:nvSpPr>
        <p:spPr/>
        <p:txBody>
          <a:bodyPr/>
          <a:lstStyle/>
          <a:p>
            <a:fld id="{342B03C4-21AC-401D-93AD-858DAC509222}" type="datetimeFigureOut">
              <a:rPr lang="en-US" smtClean="0"/>
              <a:t>3/12/2025</a:t>
            </a:fld>
            <a:endParaRPr lang="en-US"/>
          </a:p>
        </p:txBody>
      </p:sp>
      <p:sp>
        <p:nvSpPr>
          <p:cNvPr id="3" name="Footer Placeholder 2">
            <a:extLst>
              <a:ext uri="{FF2B5EF4-FFF2-40B4-BE49-F238E27FC236}">
                <a16:creationId xmlns:a16="http://schemas.microsoft.com/office/drawing/2014/main" id="{AF9398D5-1461-4543-950D-4B20429ACF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6B525A-7483-42AC-ACAC-A1FD6DB8FC14}"/>
              </a:ext>
            </a:extLst>
          </p:cNvPr>
          <p:cNvSpPr>
            <a:spLocks noGrp="1"/>
          </p:cNvSpPr>
          <p:nvPr>
            <p:ph type="sldNum" sz="quarter" idx="12"/>
          </p:nvPr>
        </p:nvSpPr>
        <p:spPr/>
        <p:txBody>
          <a:bodyPr/>
          <a:lstStyle/>
          <a:p>
            <a:fld id="{A5EFA5F7-2B4B-486B-8A1A-25D63CB20AD6}" type="slidenum">
              <a:rPr lang="en-US" smtClean="0"/>
              <a:t>‹#›</a:t>
            </a:fld>
            <a:endParaRPr lang="en-US"/>
          </a:p>
        </p:txBody>
      </p:sp>
    </p:spTree>
    <p:extLst>
      <p:ext uri="{BB962C8B-B14F-4D97-AF65-F5344CB8AC3E}">
        <p14:creationId xmlns:p14="http://schemas.microsoft.com/office/powerpoint/2010/main" val="133136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3DB-722E-4FC9-9158-D3180A4028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32F00A-CDD3-4EAD-89C5-24EC703A95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3F4446-E295-4929-B97D-F04567C40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5F1F2A-B5F9-4C42-B789-70827DAC0750}"/>
              </a:ext>
            </a:extLst>
          </p:cNvPr>
          <p:cNvSpPr>
            <a:spLocks noGrp="1"/>
          </p:cNvSpPr>
          <p:nvPr>
            <p:ph type="dt" sz="half" idx="10"/>
          </p:nvPr>
        </p:nvSpPr>
        <p:spPr/>
        <p:txBody>
          <a:bodyPr/>
          <a:lstStyle/>
          <a:p>
            <a:fld id="{342B03C4-21AC-401D-93AD-858DAC509222}" type="datetimeFigureOut">
              <a:rPr lang="en-US" smtClean="0"/>
              <a:t>3/12/2025</a:t>
            </a:fld>
            <a:endParaRPr lang="en-US"/>
          </a:p>
        </p:txBody>
      </p:sp>
      <p:sp>
        <p:nvSpPr>
          <p:cNvPr id="6" name="Footer Placeholder 5">
            <a:extLst>
              <a:ext uri="{FF2B5EF4-FFF2-40B4-BE49-F238E27FC236}">
                <a16:creationId xmlns:a16="http://schemas.microsoft.com/office/drawing/2014/main" id="{C7F3AF71-D6FC-4D06-98AB-2BEABC74F4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8A04AD-4B2F-4A1E-8840-800AF2C78D75}"/>
              </a:ext>
            </a:extLst>
          </p:cNvPr>
          <p:cNvSpPr>
            <a:spLocks noGrp="1"/>
          </p:cNvSpPr>
          <p:nvPr>
            <p:ph type="sldNum" sz="quarter" idx="12"/>
          </p:nvPr>
        </p:nvSpPr>
        <p:spPr/>
        <p:txBody>
          <a:bodyPr/>
          <a:lstStyle/>
          <a:p>
            <a:fld id="{A5EFA5F7-2B4B-486B-8A1A-25D63CB20AD6}" type="slidenum">
              <a:rPr lang="en-US" smtClean="0"/>
              <a:t>‹#›</a:t>
            </a:fld>
            <a:endParaRPr lang="en-US"/>
          </a:p>
        </p:txBody>
      </p:sp>
    </p:spTree>
    <p:extLst>
      <p:ext uri="{BB962C8B-B14F-4D97-AF65-F5344CB8AC3E}">
        <p14:creationId xmlns:p14="http://schemas.microsoft.com/office/powerpoint/2010/main" val="3401607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51655-6FE0-4FB5-9134-AB838560F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DA10F4-BEEE-4235-B911-51C5A96A61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AFF6F6-006E-4870-9F08-DFB1102994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098FFE-6B2C-48C0-A2B7-E05AA4FDFB24}"/>
              </a:ext>
            </a:extLst>
          </p:cNvPr>
          <p:cNvSpPr>
            <a:spLocks noGrp="1"/>
          </p:cNvSpPr>
          <p:nvPr>
            <p:ph type="dt" sz="half" idx="10"/>
          </p:nvPr>
        </p:nvSpPr>
        <p:spPr/>
        <p:txBody>
          <a:bodyPr/>
          <a:lstStyle/>
          <a:p>
            <a:fld id="{342B03C4-21AC-401D-93AD-858DAC509222}" type="datetimeFigureOut">
              <a:rPr lang="en-US" smtClean="0"/>
              <a:t>3/12/2025</a:t>
            </a:fld>
            <a:endParaRPr lang="en-US"/>
          </a:p>
        </p:txBody>
      </p:sp>
      <p:sp>
        <p:nvSpPr>
          <p:cNvPr id="6" name="Footer Placeholder 5">
            <a:extLst>
              <a:ext uri="{FF2B5EF4-FFF2-40B4-BE49-F238E27FC236}">
                <a16:creationId xmlns:a16="http://schemas.microsoft.com/office/drawing/2014/main" id="{9789EDAF-3380-4A0A-B039-FC7B639487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F52CBB-9D86-45AF-B582-E560D3574B46}"/>
              </a:ext>
            </a:extLst>
          </p:cNvPr>
          <p:cNvSpPr>
            <a:spLocks noGrp="1"/>
          </p:cNvSpPr>
          <p:nvPr>
            <p:ph type="sldNum" sz="quarter" idx="12"/>
          </p:nvPr>
        </p:nvSpPr>
        <p:spPr/>
        <p:txBody>
          <a:bodyPr/>
          <a:lstStyle/>
          <a:p>
            <a:fld id="{A5EFA5F7-2B4B-486B-8A1A-25D63CB20AD6}" type="slidenum">
              <a:rPr lang="en-US" smtClean="0"/>
              <a:t>‹#›</a:t>
            </a:fld>
            <a:endParaRPr lang="en-US"/>
          </a:p>
        </p:txBody>
      </p:sp>
    </p:spTree>
    <p:extLst>
      <p:ext uri="{BB962C8B-B14F-4D97-AF65-F5344CB8AC3E}">
        <p14:creationId xmlns:p14="http://schemas.microsoft.com/office/powerpoint/2010/main" val="73977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C5F27D-C5AA-4981-BC01-7F3E4635D9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3F7693-9977-406F-8F10-3C10FF32CC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9C8C9-E3AD-4A87-B4A1-76F94FCC58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2B03C4-21AC-401D-93AD-858DAC509222}" type="datetimeFigureOut">
              <a:rPr lang="en-US" smtClean="0"/>
              <a:t>3/12/2025</a:t>
            </a:fld>
            <a:endParaRPr lang="en-US"/>
          </a:p>
        </p:txBody>
      </p:sp>
      <p:sp>
        <p:nvSpPr>
          <p:cNvPr id="5" name="Footer Placeholder 4">
            <a:extLst>
              <a:ext uri="{FF2B5EF4-FFF2-40B4-BE49-F238E27FC236}">
                <a16:creationId xmlns:a16="http://schemas.microsoft.com/office/drawing/2014/main" id="{B328A2D3-A550-4B84-9C07-092EF9BE7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A4F182-C538-456F-BA5F-5333B4195F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FA5F7-2B4B-486B-8A1A-25D63CB20AD6}" type="slidenum">
              <a:rPr lang="en-US" smtClean="0"/>
              <a:t>‹#›</a:t>
            </a:fld>
            <a:endParaRPr lang="en-US"/>
          </a:p>
        </p:txBody>
      </p:sp>
    </p:spTree>
    <p:extLst>
      <p:ext uri="{BB962C8B-B14F-4D97-AF65-F5344CB8AC3E}">
        <p14:creationId xmlns:p14="http://schemas.microsoft.com/office/powerpoint/2010/main" val="236129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37000" b="-3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6013-F704-4EE9-9C69-F9F926F2534E}"/>
              </a:ext>
            </a:extLst>
          </p:cNvPr>
          <p:cNvSpPr>
            <a:spLocks noGrp="1"/>
          </p:cNvSpPr>
          <p:nvPr>
            <p:ph type="ctrTitle"/>
          </p:nvPr>
        </p:nvSpPr>
        <p:spPr>
          <a:xfrm>
            <a:off x="2838450" y="1214438"/>
            <a:ext cx="9144000" cy="2387600"/>
          </a:xfrm>
        </p:spPr>
        <p:txBody>
          <a:bodyPr>
            <a:normAutofit fontScale="90000"/>
          </a:bodyPr>
          <a:lstStyle/>
          <a:p>
            <a:r>
              <a:rPr lang="ar-IQ" dirty="0"/>
              <a:t>التفكير الناقد في حياة طلبة الدراسات العليا </a:t>
            </a:r>
            <a:r>
              <a:rPr lang="ar-IQ" i="1" dirty="0"/>
              <a:t>الاهمية.. التطبيقات.. التحديات</a:t>
            </a:r>
            <a:br>
              <a:rPr lang="ar-IQ" dirty="0"/>
            </a:br>
            <a:endParaRPr lang="en-US" dirty="0"/>
          </a:p>
        </p:txBody>
      </p:sp>
      <p:sp>
        <p:nvSpPr>
          <p:cNvPr id="3" name="Subtitle 2">
            <a:extLst>
              <a:ext uri="{FF2B5EF4-FFF2-40B4-BE49-F238E27FC236}">
                <a16:creationId xmlns:a16="http://schemas.microsoft.com/office/drawing/2014/main" id="{61B0E456-892F-4DD2-972F-CF1983076BEB}"/>
              </a:ext>
            </a:extLst>
          </p:cNvPr>
          <p:cNvSpPr>
            <a:spLocks noGrp="1"/>
          </p:cNvSpPr>
          <p:nvPr>
            <p:ph type="subTitle" idx="1"/>
          </p:nvPr>
        </p:nvSpPr>
        <p:spPr/>
        <p:txBody>
          <a:bodyPr>
            <a:normAutofit/>
          </a:bodyPr>
          <a:lstStyle/>
          <a:p>
            <a:r>
              <a:rPr lang="ar-IQ" dirty="0"/>
              <a:t>ا. د. سناء عبدالزهرة حميد الجمعان</a:t>
            </a:r>
          </a:p>
          <a:p>
            <a:r>
              <a:rPr lang="ar-IQ" dirty="0"/>
              <a:t>جامعة الصرة/كلية التربية للعلوم الانسانية</a:t>
            </a:r>
          </a:p>
          <a:p>
            <a:r>
              <a:rPr lang="ar-IQ" dirty="0"/>
              <a:t>قسم الارشاد النفسي والتوجيه التربوي</a:t>
            </a:r>
          </a:p>
          <a:p>
            <a:endParaRPr lang="ar-IQ" dirty="0"/>
          </a:p>
          <a:p>
            <a:endParaRPr lang="en-US" dirty="0"/>
          </a:p>
        </p:txBody>
      </p:sp>
    </p:spTree>
    <p:extLst>
      <p:ext uri="{BB962C8B-B14F-4D97-AF65-F5344CB8AC3E}">
        <p14:creationId xmlns:p14="http://schemas.microsoft.com/office/powerpoint/2010/main" val="3775417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lum/>
          </a:blip>
          <a:srcRect/>
          <a:stretch>
            <a:fillRect l="-13000" t="-79000" r="-13000" b="-79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3F08E3-9AF8-41B2-85BA-F693CE5F1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723" y="138727"/>
            <a:ext cx="1725561" cy="1999789"/>
          </a:xfrm>
          <a:prstGeom prst="ellipse">
            <a:avLst/>
          </a:prstGeom>
          <a:ln>
            <a:noFill/>
          </a:ln>
          <a:effectLst>
            <a:softEdge rad="112500"/>
          </a:effectLst>
        </p:spPr>
      </p:pic>
      <p:sp>
        <p:nvSpPr>
          <p:cNvPr id="3" name="Content Placeholder 2">
            <a:extLst>
              <a:ext uri="{FF2B5EF4-FFF2-40B4-BE49-F238E27FC236}">
                <a16:creationId xmlns:a16="http://schemas.microsoft.com/office/drawing/2014/main" id="{D1340C43-2DC9-4A46-A46D-8C9703118B45}"/>
              </a:ext>
            </a:extLst>
          </p:cNvPr>
          <p:cNvSpPr>
            <a:spLocks noGrp="1"/>
          </p:cNvSpPr>
          <p:nvPr>
            <p:ph idx="1"/>
          </p:nvPr>
        </p:nvSpPr>
        <p:spPr>
          <a:xfrm>
            <a:off x="838200" y="1657350"/>
            <a:ext cx="10515600" cy="5448300"/>
          </a:xfrm>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IQ" sz="2000" b="0" i="0" u="none" strike="noStrike" kern="1200" cap="none" spc="0" normalizeH="0" baseline="0" noProof="0" dirty="0">
              <a:ln>
                <a:noFill/>
              </a:ln>
              <a:solidFill>
                <a:prstClr val="black"/>
              </a:solidFill>
              <a:effectLst/>
              <a:uLnTx/>
              <a:uFillTx/>
              <a:latin typeface="Simplified Arabic" panose="02020603050405020304" pitchFamily="18" charset="-78"/>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2400" b="0" i="0" u="none" strike="noStrike" kern="1200" cap="none" spc="0" normalizeH="0" baseline="0" noProof="0" dirty="0">
                <a:ln>
                  <a:noFill/>
                </a:ln>
                <a:solidFill>
                  <a:prstClr val="black"/>
                </a:solidFill>
                <a:effectLst/>
                <a:uLnTx/>
                <a:uFillTx/>
                <a:latin typeface="Simplified Arabic" panose="02020603050405020304" pitchFamily="18" charset="-78"/>
                <a:cs typeface="Simplified Arabic" panose="02020603050405020304" pitchFamily="18" charset="-78"/>
              </a:rPr>
              <a:t>تكمن أهمية التفكير الناقد في قدرته على تحسين جودة القرارات التي يتخذها الأفراد في حياتهم اليومية والمهنية. ويمكن تلخيص أهم فوائده فيما يلي:</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IQ" sz="2000" b="0" i="0" u="none" strike="noStrike" kern="1200" cap="none" spc="0" normalizeH="0" baseline="0" noProof="0" dirty="0">
              <a:ln>
                <a:noFill/>
              </a:ln>
              <a:solidFill>
                <a:prstClr val="black"/>
              </a:solidFill>
              <a:effectLst/>
              <a:uLnTx/>
              <a:uFillTx/>
              <a:latin typeface="Simplified Arabic" panose="02020603050405020304" pitchFamily="18" charset="-78"/>
              <a:cs typeface="Simplified Arabic" panose="02020603050405020304" pitchFamily="18" charset="-78"/>
            </a:endParaRPr>
          </a:p>
          <a:p>
            <a:pPr marL="514350" marR="0" lvl="0" indent="-514350" algn="r" defTabSz="914400" rtl="1" eaLnBrk="1" fontAlgn="auto" latinLnBrk="0" hangingPunct="1">
              <a:lnSpc>
                <a:spcPct val="100000"/>
              </a:lnSpc>
              <a:spcBef>
                <a:spcPts val="0"/>
              </a:spcBef>
              <a:spcAft>
                <a:spcPts val="0"/>
              </a:spcAft>
              <a:buClrTx/>
              <a:buSzTx/>
              <a:buFont typeface="+mj-lt"/>
              <a:buAutoNum type="arabicPeriod"/>
              <a:tabLst/>
              <a:defRPr/>
            </a:pPr>
            <a:r>
              <a:rPr kumimoji="0" lang="ar-IQ" sz="2000" b="1" i="0" u="none" strike="noStrike" kern="1200" cap="none" spc="0" normalizeH="0" baseline="0" noProof="0" dirty="0">
                <a:ln>
                  <a:noFill/>
                </a:ln>
                <a:solidFill>
                  <a:srgbClr val="FF0000"/>
                </a:solidFill>
                <a:effectLst/>
                <a:uLnTx/>
                <a:uFillTx/>
                <a:latin typeface="Simplified Arabic" panose="02020603050405020304" pitchFamily="18" charset="-78"/>
                <a:cs typeface="Simplified Arabic" panose="02020603050405020304" pitchFamily="18" charset="-78"/>
              </a:rPr>
              <a:t>تعزيز جودة اتخاذ القرار</a:t>
            </a:r>
            <a:r>
              <a:rPr kumimoji="0" lang="ar-IQ" sz="2000" b="1" i="0" u="none" strike="noStrike" kern="1200" cap="none" spc="0" normalizeH="0" baseline="0" noProof="0" dirty="0">
                <a:ln>
                  <a:noFill/>
                </a:ln>
                <a:solidFill>
                  <a:prstClr val="black"/>
                </a:solidFill>
                <a:effectLst/>
                <a:uLnTx/>
                <a:uFillTx/>
                <a:latin typeface="Simplified Arabic" panose="02020603050405020304" pitchFamily="18" charset="-78"/>
                <a:cs typeface="Simplified Arabic" panose="02020603050405020304" pitchFamily="18" charset="-78"/>
              </a:rPr>
              <a:t>: </a:t>
            </a:r>
            <a:r>
              <a:rPr kumimoji="0" lang="ar-IQ" sz="2000" b="0" i="0" u="none" strike="noStrike" kern="1200" cap="none" spc="0" normalizeH="0" baseline="0" noProof="0" dirty="0">
                <a:ln>
                  <a:noFill/>
                </a:ln>
                <a:solidFill>
                  <a:prstClr val="black"/>
                </a:solidFill>
                <a:effectLst/>
                <a:uLnTx/>
                <a:uFillTx/>
                <a:latin typeface="Simplified Arabic" panose="02020603050405020304" pitchFamily="18" charset="-78"/>
                <a:cs typeface="Simplified Arabic" panose="02020603050405020304" pitchFamily="18" charset="-78"/>
              </a:rPr>
              <a:t>يساعد التفكير الناقد في تحليل جميع جوانب المشكلة قبل اتخاذ أي قرار، مما يقلل من الأخطاء والعواقب غير المحسوبة.</a:t>
            </a:r>
          </a:p>
          <a:p>
            <a:pPr marL="457200" marR="0" lvl="0" indent="-457200" algn="r" defTabSz="914400" rtl="1" eaLnBrk="1" fontAlgn="auto" latinLnBrk="0" hangingPunct="1">
              <a:lnSpc>
                <a:spcPct val="100000"/>
              </a:lnSpc>
              <a:spcBef>
                <a:spcPts val="0"/>
              </a:spcBef>
              <a:spcAft>
                <a:spcPts val="0"/>
              </a:spcAft>
              <a:buClrTx/>
              <a:buSzTx/>
              <a:buFont typeface="+mj-lt"/>
              <a:buAutoNum type="arabicPeriod"/>
              <a:tabLst/>
              <a:defRPr/>
            </a:pPr>
            <a:r>
              <a:rPr kumimoji="0" lang="ar-IQ" sz="2000" b="1" i="0" u="none" strike="noStrike" kern="1200" cap="none" spc="0" normalizeH="0" baseline="0" noProof="0" dirty="0">
                <a:ln>
                  <a:noFill/>
                </a:ln>
                <a:solidFill>
                  <a:srgbClr val="FF0000"/>
                </a:solidFill>
                <a:effectLst/>
                <a:uLnTx/>
                <a:uFillTx/>
                <a:latin typeface="Simplified Arabic" panose="02020603050405020304" pitchFamily="18" charset="-78"/>
                <a:cs typeface="Simplified Arabic" panose="02020603050405020304" pitchFamily="18" charset="-78"/>
              </a:rPr>
              <a:t>تعزيز مهارات حل المشكلات: </a:t>
            </a:r>
            <a:r>
              <a:rPr kumimoji="0" lang="ar-IQ" sz="2000" b="0" i="0" u="none" strike="noStrike" kern="1200" cap="none" spc="0" normalizeH="0" baseline="0" noProof="0" dirty="0">
                <a:ln>
                  <a:noFill/>
                </a:ln>
                <a:solidFill>
                  <a:prstClr val="black"/>
                </a:solidFill>
                <a:effectLst/>
                <a:uLnTx/>
                <a:uFillTx/>
                <a:latin typeface="Simplified Arabic" panose="02020603050405020304" pitchFamily="18" charset="-78"/>
                <a:cs typeface="Simplified Arabic" panose="02020603050405020304" pitchFamily="18" charset="-78"/>
              </a:rPr>
              <a:t>يساهم في إيجاد حلول منطقية وإبداعية من خلال النظر إلى المشكلات من زوايا متعددة والتعامل معها بطريقة منهجية وفعالة</a:t>
            </a:r>
          </a:p>
          <a:p>
            <a:pPr marL="457200" marR="0" lvl="0" indent="-457200" algn="r" defTabSz="914400" rtl="1" eaLnBrk="1" fontAlgn="auto" latinLnBrk="0" hangingPunct="1">
              <a:lnSpc>
                <a:spcPct val="100000"/>
              </a:lnSpc>
              <a:spcBef>
                <a:spcPts val="0"/>
              </a:spcBef>
              <a:spcAft>
                <a:spcPts val="0"/>
              </a:spcAft>
              <a:buClrTx/>
              <a:buSzTx/>
              <a:buFont typeface="+mj-lt"/>
              <a:buAutoNum type="arabicPeriod"/>
              <a:tabLst/>
              <a:defRPr/>
            </a:pPr>
            <a:r>
              <a:rPr kumimoji="0" lang="ar-IQ" sz="2000" b="1" i="0" u="none" strike="noStrike" kern="1200" cap="none" spc="0" normalizeH="0" baseline="0" noProof="0" dirty="0">
                <a:ln>
                  <a:noFill/>
                </a:ln>
                <a:solidFill>
                  <a:srgbClr val="FF0000"/>
                </a:solidFill>
                <a:effectLst/>
                <a:uLnTx/>
                <a:uFillTx/>
                <a:latin typeface="Simplified Arabic" panose="02020603050405020304" pitchFamily="18" charset="-78"/>
                <a:cs typeface="Simplified Arabic" panose="02020603050405020304" pitchFamily="18" charset="-78"/>
              </a:rPr>
              <a:t>تعزيز مهارات الاتصال</a:t>
            </a:r>
            <a:r>
              <a:rPr kumimoji="0" lang="ar-IQ" sz="2000" b="1" i="0" u="none" strike="noStrike" kern="1200" cap="none" spc="0" normalizeH="0" baseline="0" noProof="0" dirty="0">
                <a:ln>
                  <a:noFill/>
                </a:ln>
                <a:solidFill>
                  <a:prstClr val="black"/>
                </a:solidFill>
                <a:effectLst/>
                <a:uLnTx/>
                <a:uFillTx/>
                <a:latin typeface="Simplified Arabic" panose="02020603050405020304" pitchFamily="18" charset="-78"/>
                <a:cs typeface="Simplified Arabic" panose="02020603050405020304" pitchFamily="18" charset="-78"/>
              </a:rPr>
              <a:t>: </a:t>
            </a:r>
            <a:r>
              <a:rPr kumimoji="0" lang="ar-IQ" sz="2000" b="0" i="0" u="none" strike="noStrike" kern="1200" cap="none" spc="0" normalizeH="0" baseline="0" noProof="0" dirty="0">
                <a:ln>
                  <a:noFill/>
                </a:ln>
                <a:solidFill>
                  <a:prstClr val="black"/>
                </a:solidFill>
                <a:effectLst/>
                <a:uLnTx/>
                <a:uFillTx/>
                <a:latin typeface="Simplified Arabic" panose="02020603050405020304" pitchFamily="18" charset="-78"/>
                <a:cs typeface="Simplified Arabic" panose="02020603050405020304" pitchFamily="18" charset="-78"/>
              </a:rPr>
              <a:t>يمكّن الأفراد من تقديم حجج واضحة ومنطقية والتعبير عن أفكارهم بأسلوب منظم ومقنع.</a:t>
            </a:r>
          </a:p>
          <a:p>
            <a:pPr marL="457200" marR="0" lvl="0" indent="-457200" algn="r" defTabSz="914400" rtl="1" eaLnBrk="1" fontAlgn="auto" latinLnBrk="0" hangingPunct="1">
              <a:lnSpc>
                <a:spcPct val="100000"/>
              </a:lnSpc>
              <a:spcBef>
                <a:spcPts val="0"/>
              </a:spcBef>
              <a:spcAft>
                <a:spcPts val="0"/>
              </a:spcAft>
              <a:buClrTx/>
              <a:buSzTx/>
              <a:buFont typeface="+mj-lt"/>
              <a:buAutoNum type="arabicPeriod"/>
              <a:tabLst/>
              <a:defRPr/>
            </a:pPr>
            <a:r>
              <a:rPr kumimoji="0" lang="ar-IQ" sz="2000" b="1" i="0" u="none" strike="noStrike" kern="1200" cap="none" spc="0" normalizeH="0" baseline="0" noProof="0" dirty="0">
                <a:ln>
                  <a:noFill/>
                </a:ln>
                <a:solidFill>
                  <a:srgbClr val="FF0000"/>
                </a:solidFill>
                <a:effectLst/>
                <a:uLnTx/>
                <a:uFillTx/>
                <a:latin typeface="Simplified Arabic" panose="02020603050405020304" pitchFamily="18" charset="-78"/>
                <a:cs typeface="Simplified Arabic" panose="02020603050405020304" pitchFamily="18" charset="-78"/>
              </a:rPr>
              <a:t>حماية الفرد من التضليل الإعلامي: </a:t>
            </a:r>
            <a:r>
              <a:rPr kumimoji="0" lang="ar-IQ" sz="2000" b="0" i="0" u="none" strike="noStrike" kern="1200" cap="none" spc="0" normalizeH="0" baseline="0" noProof="0" dirty="0">
                <a:ln>
                  <a:noFill/>
                </a:ln>
                <a:solidFill>
                  <a:prstClr val="black"/>
                </a:solidFill>
                <a:effectLst/>
                <a:uLnTx/>
                <a:uFillTx/>
                <a:latin typeface="Simplified Arabic" panose="02020603050405020304" pitchFamily="18" charset="-78"/>
                <a:cs typeface="Simplified Arabic" panose="02020603050405020304" pitchFamily="18" charset="-78"/>
              </a:rPr>
              <a:t>في عصر الإنترنت والإعلام، يساعد التفكير الناقد في تمييز الأخبار الزائفة والمعلومات المضللة من الحقائق.</a:t>
            </a:r>
          </a:p>
          <a:p>
            <a:pPr marL="457200" marR="0" lvl="0" indent="-457200" algn="r" defTabSz="914400" rtl="1" eaLnBrk="1" fontAlgn="auto" latinLnBrk="0" hangingPunct="1">
              <a:lnSpc>
                <a:spcPct val="100000"/>
              </a:lnSpc>
              <a:spcBef>
                <a:spcPts val="0"/>
              </a:spcBef>
              <a:spcAft>
                <a:spcPts val="0"/>
              </a:spcAft>
              <a:buClrTx/>
              <a:buSzTx/>
              <a:buFont typeface="+mj-lt"/>
              <a:buAutoNum type="arabicPeriod"/>
              <a:tabLst/>
              <a:defRPr/>
            </a:pPr>
            <a:r>
              <a:rPr kumimoji="0" lang="ar-IQ" sz="2000" b="1" i="0" u="none" strike="noStrike" kern="1200" cap="none" spc="0" normalizeH="0" baseline="0" noProof="0" dirty="0">
                <a:ln>
                  <a:noFill/>
                </a:ln>
                <a:solidFill>
                  <a:srgbClr val="FF0000"/>
                </a:solidFill>
                <a:effectLst/>
                <a:uLnTx/>
                <a:uFillTx/>
                <a:latin typeface="Simplified Arabic" panose="02020603050405020304" pitchFamily="18" charset="-78"/>
                <a:cs typeface="Simplified Arabic" panose="02020603050405020304" pitchFamily="18" charset="-78"/>
              </a:rPr>
              <a:t>تطوير وتعزيز الاستقلالية الفكرية: </a:t>
            </a:r>
            <a:r>
              <a:rPr kumimoji="0" lang="ar-IQ" sz="2000" b="0" i="0" u="none" strike="noStrike" kern="1200" cap="none" spc="0" normalizeH="0" baseline="0" noProof="0" dirty="0">
                <a:ln>
                  <a:noFill/>
                </a:ln>
                <a:solidFill>
                  <a:prstClr val="black"/>
                </a:solidFill>
                <a:effectLst/>
                <a:uLnTx/>
                <a:uFillTx/>
                <a:latin typeface="Simplified Arabic" panose="02020603050405020304" pitchFamily="18" charset="-78"/>
                <a:cs typeface="Simplified Arabic" panose="02020603050405020304" pitchFamily="18" charset="-78"/>
              </a:rPr>
              <a:t>يتيح للأفراد تطوير وجهات نظرهم الخاصة بناءً على الأدلة والتحليل بدلاً من الاعتماد على آراء الآخرين او التاثر بالتحيزات الشخصية</a:t>
            </a:r>
          </a:p>
          <a:p>
            <a:pPr marL="0" indent="0">
              <a:buNone/>
            </a:pPr>
            <a:endParaRPr lang="en-US" dirty="0">
              <a:latin typeface="Simplified Arabic" panose="02020603050405020304" pitchFamily="18" charset="-78"/>
              <a:cs typeface="Simplified Arabic" panose="02020603050405020304" pitchFamily="18" charset="-78"/>
            </a:endParaRPr>
          </a:p>
        </p:txBody>
      </p:sp>
      <p:sp>
        <p:nvSpPr>
          <p:cNvPr id="6" name="TextBox 5">
            <a:extLst>
              <a:ext uri="{FF2B5EF4-FFF2-40B4-BE49-F238E27FC236}">
                <a16:creationId xmlns:a16="http://schemas.microsoft.com/office/drawing/2014/main" id="{79F4B9A2-7571-4F9F-94F1-281E792C98D1}"/>
              </a:ext>
            </a:extLst>
          </p:cNvPr>
          <p:cNvSpPr txBox="1"/>
          <p:nvPr/>
        </p:nvSpPr>
        <p:spPr>
          <a:xfrm>
            <a:off x="3046771" y="815455"/>
            <a:ext cx="6098458" cy="646331"/>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3600" b="0" i="0" u="none" strike="noStrike" kern="1200" cap="none" spc="0" normalizeH="0" baseline="0" noProof="0" dirty="0">
                <a:ln>
                  <a:noFill/>
                </a:ln>
                <a:solidFill>
                  <a:srgbClr val="FF0000"/>
                </a:solidFill>
                <a:effectLst/>
                <a:uLnTx/>
                <a:uFillTx/>
                <a:latin typeface="Simplified Arabic" panose="02020603050405020304" pitchFamily="18" charset="-78"/>
                <a:cs typeface="Simplified Arabic" panose="02020603050405020304" pitchFamily="18" charset="-78"/>
              </a:rPr>
              <a:t>أهمية التفكير الناقد</a:t>
            </a:r>
          </a:p>
        </p:txBody>
      </p:sp>
    </p:spTree>
    <p:extLst>
      <p:ext uri="{BB962C8B-B14F-4D97-AF65-F5344CB8AC3E}">
        <p14:creationId xmlns:p14="http://schemas.microsoft.com/office/powerpoint/2010/main" val="2005533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D614D0-7B44-4B3F-B7CA-49ED4B4360AA}"/>
              </a:ext>
            </a:extLst>
          </p:cNvPr>
          <p:cNvSpPr>
            <a:spLocks noGrp="1"/>
          </p:cNvSpPr>
          <p:nvPr>
            <p:ph idx="1"/>
          </p:nvPr>
        </p:nvSpPr>
        <p:spPr>
          <a:xfrm>
            <a:off x="966786" y="457200"/>
            <a:ext cx="10706101" cy="5305426"/>
          </a:xfrm>
        </p:spPr>
        <p:txBody>
          <a:bodyPr>
            <a:normAutofit fontScale="70000" lnSpcReduction="20000"/>
          </a:bodyPr>
          <a:lstStyle/>
          <a:p>
            <a:endParaRPr lang="ar-IQ" dirty="0"/>
          </a:p>
          <a:p>
            <a:pPr marL="0" marR="0" indent="0" algn="r" rtl="1">
              <a:lnSpc>
                <a:spcPct val="107000"/>
              </a:lnSpc>
              <a:spcBef>
                <a:spcPts val="0"/>
              </a:spcBef>
              <a:spcAft>
                <a:spcPts val="800"/>
              </a:spcAft>
              <a:buNone/>
            </a:pPr>
            <a:r>
              <a:rPr lang="ar-SA" sz="40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مهارات التفكير الناقد</a:t>
            </a:r>
            <a:endParaRPr lang="ar-IQ" sz="4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07000"/>
              </a:lnSpc>
              <a:spcBef>
                <a:spcPts val="0"/>
              </a:spcBef>
              <a:spcAft>
                <a:spcPts val="800"/>
              </a:spcAft>
              <a:buNone/>
            </a:pPr>
            <a:endParaRPr lang="ar-IQ" sz="4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07000"/>
              </a:lnSpc>
              <a:spcBef>
                <a:spcPts val="0"/>
              </a:spcBef>
              <a:spcAft>
                <a:spcPts val="800"/>
              </a:spcAft>
              <a:buNone/>
            </a:pPr>
            <a:endParaRPr lang="en-US" sz="4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07000"/>
              </a:lnSpc>
              <a:spcBef>
                <a:spcPts val="0"/>
              </a:spcBef>
              <a:spcAft>
                <a:spcPts val="800"/>
              </a:spcAft>
              <a:buNone/>
            </a:pPr>
            <a:r>
              <a:rPr lang="en-US" sz="2900" dirty="0">
                <a:latin typeface="Calibri" panose="020F0502020204030204" pitchFamily="34" charset="0"/>
                <a:ea typeface="Calibri" panose="020F0502020204030204" pitchFamily="34" charset="0"/>
                <a:cs typeface="Arial" panose="020B0604020202020204" pitchFamily="34" charset="0"/>
              </a:rPr>
              <a:t> </a:t>
            </a:r>
            <a:r>
              <a:rPr lang="ar-SA" sz="2900" dirty="0">
                <a:latin typeface="Calibri" panose="020F0502020204030204" pitchFamily="34" charset="0"/>
                <a:ea typeface="Calibri" panose="020F0502020204030204" pitchFamily="34" charset="0"/>
                <a:cs typeface="Arial" panose="020B0604020202020204" pitchFamily="34" charset="0"/>
              </a:rPr>
              <a:t> </a:t>
            </a:r>
            <a:r>
              <a:rPr lang="ar-SA" sz="2900" b="1" dirty="0">
                <a:solidFill>
                  <a:srgbClr val="0070C0"/>
                </a:solidFill>
                <a:latin typeface="Calibri" panose="020F0502020204030204" pitchFamily="34" charset="0"/>
                <a:ea typeface="Calibri" panose="020F0502020204030204" pitchFamily="34" charset="0"/>
                <a:cs typeface="Arial" panose="020B0604020202020204" pitchFamily="34" charset="0"/>
              </a:rPr>
              <a:t>حدد الباحثون عدة مهارات رئيسية تشكل جوهر التفكير الناقد، ومنها</a:t>
            </a:r>
            <a:r>
              <a:rPr lang="en-US" sz="2900" b="1" dirty="0">
                <a:solidFill>
                  <a:srgbClr val="0070C0"/>
                </a:solidFill>
                <a:latin typeface="Calibri" panose="020F0502020204030204" pitchFamily="34" charset="0"/>
                <a:ea typeface="Calibri" panose="020F0502020204030204" pitchFamily="34" charset="0"/>
                <a:cs typeface="Arial" panose="020B0604020202020204" pitchFamily="34" charset="0"/>
              </a:rPr>
              <a:t>:</a:t>
            </a:r>
          </a:p>
          <a:p>
            <a:pPr marL="0" marR="0" indent="0" algn="r" rtl="1">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1. </a:t>
            </a:r>
            <a:r>
              <a:rPr lang="ar-SA"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التحليل</a:t>
            </a:r>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en-US" sz="26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(Analysis)</a:t>
            </a:r>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800" dirty="0">
                <a:effectLst/>
                <a:latin typeface="Calibri" panose="020F0502020204030204" pitchFamily="34" charset="0"/>
                <a:ea typeface="Calibri" panose="020F0502020204030204" pitchFamily="34" charset="0"/>
                <a:cs typeface="Arial" panose="020B0604020202020204" pitchFamily="34" charset="0"/>
              </a:rPr>
              <a:t>القدرة على تفكيك المشكلة أو الفكرة إلى عناصرها الأساسية وفهم العلاقة بين هذه العناصر</a:t>
            </a:r>
            <a:r>
              <a:rPr lang="en-US" sz="2800" dirty="0">
                <a:effectLst/>
                <a:latin typeface="Calibri" panose="020F0502020204030204" pitchFamily="34" charset="0"/>
                <a:ea typeface="Calibri" panose="020F0502020204030204" pitchFamily="34" charset="0"/>
                <a:cs typeface="Arial" panose="020B0604020202020204" pitchFamily="34" charset="0"/>
              </a:rPr>
              <a:t>.</a:t>
            </a:r>
          </a:p>
          <a:p>
            <a:pPr marL="0" marR="0" indent="0" algn="r" rtl="1">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 2. </a:t>
            </a:r>
            <a:r>
              <a:rPr lang="ar-SA"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التفسير</a:t>
            </a:r>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(I</a:t>
            </a:r>
            <a:r>
              <a:rPr lang="en-US" sz="2600" dirty="0">
                <a:solidFill>
                  <a:srgbClr val="FF0000"/>
                </a:solidFill>
                <a:latin typeface="Calibri" panose="020F0502020204030204" pitchFamily="34" charset="0"/>
                <a:ea typeface="Calibri" panose="020F0502020204030204" pitchFamily="34" charset="0"/>
                <a:cs typeface="Arial" panose="020B0604020202020204" pitchFamily="34" charset="0"/>
              </a:rPr>
              <a:t>nterpretation</a:t>
            </a:r>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800" dirty="0">
                <a:effectLst/>
                <a:latin typeface="Calibri" panose="020F0502020204030204" pitchFamily="34" charset="0"/>
                <a:ea typeface="Calibri" panose="020F0502020204030204" pitchFamily="34" charset="0"/>
                <a:cs typeface="Arial" panose="020B0604020202020204" pitchFamily="34" charset="0"/>
              </a:rPr>
              <a:t>فهم المعلومات والمعطيات بطريقة واضحة ودقيقة</a:t>
            </a:r>
            <a:r>
              <a:rPr lang="ar-IQ" sz="2800" dirty="0">
                <a:effectLst/>
                <a:latin typeface="Calibri" panose="020F0502020204030204" pitchFamily="34"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Arial" panose="020B0604020202020204" pitchFamily="34" charset="0"/>
              </a:rPr>
              <a:t>واستخلاص المعاني منها </a:t>
            </a:r>
            <a:r>
              <a:rPr lang="en-US" sz="2800" dirty="0">
                <a:effectLst/>
                <a:latin typeface="Calibri" panose="020F0502020204030204" pitchFamily="34" charset="0"/>
                <a:ea typeface="Calibri" panose="020F0502020204030204" pitchFamily="34" charset="0"/>
                <a:cs typeface="Arial" panose="020B0604020202020204" pitchFamily="34" charset="0"/>
              </a:rPr>
              <a:t>.</a:t>
            </a:r>
            <a:r>
              <a:rPr lang="ar-SA" sz="1800" dirty="0">
                <a:effectLst/>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 3</a:t>
            </a:r>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التقييم</a:t>
            </a:r>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en-US" sz="2600" dirty="0">
                <a:solidFill>
                  <a:srgbClr val="FF0000"/>
                </a:solidFill>
                <a:latin typeface="Calibri" panose="020F0502020204030204" pitchFamily="34" charset="0"/>
                <a:ea typeface="Calibri" panose="020F0502020204030204" pitchFamily="34" charset="0"/>
                <a:cs typeface="Arial" panose="020B0604020202020204" pitchFamily="34" charset="0"/>
              </a:rPr>
              <a:t>Evaluation</a:t>
            </a:r>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800" dirty="0">
                <a:effectLst/>
                <a:latin typeface="Calibri" panose="020F0502020204030204" pitchFamily="34" charset="0"/>
                <a:ea typeface="Calibri" panose="020F0502020204030204" pitchFamily="34" charset="0"/>
                <a:cs typeface="Arial" panose="020B0604020202020204" pitchFamily="34" charset="0"/>
              </a:rPr>
              <a:t>القدرة على تقييم الحجج والمصادر، والتمييز بين الحقائق والآراء أو الافتراضات غير المدعومة</a:t>
            </a:r>
            <a:r>
              <a:rPr lang="en-US" sz="2800" dirty="0">
                <a:effectLst/>
                <a:latin typeface="Calibri" panose="020F0502020204030204" pitchFamily="34" charset="0"/>
                <a:ea typeface="Calibri" panose="020F0502020204030204" pitchFamily="34" charset="0"/>
                <a:cs typeface="Arial" panose="020B0604020202020204" pitchFamily="34" charset="0"/>
              </a:rPr>
              <a:t>.</a:t>
            </a:r>
          </a:p>
          <a:p>
            <a:pPr marL="0" marR="0" indent="0" algn="r" rtl="1">
              <a:lnSpc>
                <a:spcPct val="107000"/>
              </a:lnSpc>
              <a:spcBef>
                <a:spcPts val="0"/>
              </a:spcBef>
              <a:spcAft>
                <a:spcPts val="800"/>
              </a:spcAft>
              <a:buNone/>
            </a:pPr>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4. </a:t>
            </a:r>
            <a:r>
              <a:rPr lang="ar-SA"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الاستدلال</a:t>
            </a:r>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(I</a:t>
            </a:r>
            <a:r>
              <a:rPr lang="en-US" sz="2600" dirty="0">
                <a:solidFill>
                  <a:srgbClr val="FF0000"/>
                </a:solidFill>
                <a:latin typeface="Calibri" panose="020F0502020204030204" pitchFamily="34" charset="0"/>
                <a:ea typeface="Calibri" panose="020F0502020204030204" pitchFamily="34" charset="0"/>
                <a:cs typeface="Arial" panose="020B0604020202020204" pitchFamily="34" charset="0"/>
              </a:rPr>
              <a:t>nference</a:t>
            </a:r>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800" dirty="0">
                <a:effectLst/>
                <a:latin typeface="Calibri" panose="020F0502020204030204" pitchFamily="34" charset="0"/>
                <a:ea typeface="Calibri" panose="020F0502020204030204" pitchFamily="34" charset="0"/>
                <a:cs typeface="Arial" panose="020B0604020202020204" pitchFamily="34" charset="0"/>
              </a:rPr>
              <a:t>استخلاص استنتاجات منطقية بناءً على المعلومات المتاحة</a:t>
            </a:r>
            <a:r>
              <a:rPr lang="en-US" sz="2800" dirty="0">
                <a:effectLst/>
                <a:latin typeface="Calibri" panose="020F0502020204030204" pitchFamily="34" charset="0"/>
                <a:ea typeface="Calibri" panose="020F0502020204030204" pitchFamily="34" charset="0"/>
                <a:cs typeface="Arial" panose="020B0604020202020204" pitchFamily="34" charset="0"/>
              </a:rPr>
              <a:t>.</a:t>
            </a:r>
          </a:p>
          <a:p>
            <a:pPr marL="0" marR="0" indent="0" algn="r" rtl="1">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5. </a:t>
            </a:r>
            <a:r>
              <a:rPr lang="ar-SA"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التوضيح</a:t>
            </a:r>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(E</a:t>
            </a:r>
            <a:r>
              <a:rPr lang="en-US" sz="2600" dirty="0">
                <a:solidFill>
                  <a:srgbClr val="FF0000"/>
                </a:solidFill>
                <a:latin typeface="Calibri" panose="020F0502020204030204" pitchFamily="34" charset="0"/>
                <a:ea typeface="Calibri" panose="020F0502020204030204" pitchFamily="34" charset="0"/>
                <a:cs typeface="Arial" panose="020B0604020202020204" pitchFamily="34" charset="0"/>
              </a:rPr>
              <a:t>xplanation</a:t>
            </a:r>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800" dirty="0">
                <a:effectLst/>
                <a:latin typeface="Calibri" panose="020F0502020204030204" pitchFamily="34" charset="0"/>
                <a:ea typeface="Calibri" panose="020F0502020204030204" pitchFamily="34" charset="0"/>
                <a:cs typeface="Arial" panose="020B0604020202020204" pitchFamily="34" charset="0"/>
              </a:rPr>
              <a:t>تقديم الأسباب والحجج التي تدعم استنتاجات الفرد بشكل مقنع وواضح</a:t>
            </a:r>
            <a:r>
              <a:rPr lang="en-US" sz="2800" dirty="0">
                <a:effectLst/>
                <a:latin typeface="Calibri" panose="020F0502020204030204" pitchFamily="34" charset="0"/>
                <a:ea typeface="Calibri" panose="020F0502020204030204" pitchFamily="34" charset="0"/>
                <a:cs typeface="Arial" panose="020B0604020202020204" pitchFamily="34" charset="0"/>
              </a:rPr>
              <a:t>.</a:t>
            </a:r>
            <a:r>
              <a:rPr lang="ar-IQ" sz="2800" dirty="0">
                <a:effectLst/>
                <a:latin typeface="Calibri" panose="020F0502020204030204" pitchFamily="34" charset="0"/>
                <a:ea typeface="Calibri" panose="020F0502020204030204" pitchFamily="34" charset="0"/>
                <a:cs typeface="Arial" panose="020B0604020202020204" pitchFamily="34" charset="0"/>
              </a:rPr>
              <a:t> بناء على الادلة المنطقية التي حصل عليها</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 6. </a:t>
            </a:r>
            <a:r>
              <a:rPr lang="ar-SA"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التفكير المنهجي</a:t>
            </a:r>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en-US" sz="2800" dirty="0">
                <a:effectLst/>
                <a:latin typeface="Calibri" panose="020F0502020204030204" pitchFamily="34" charset="0"/>
                <a:ea typeface="Calibri" panose="020F0502020204030204" pitchFamily="34" charset="0"/>
                <a:cs typeface="Arial" panose="020B0604020202020204" pitchFamily="34" charset="0"/>
              </a:rPr>
              <a:t>(</a:t>
            </a:r>
            <a:r>
              <a:rPr lang="en-US" sz="2600" dirty="0">
                <a:solidFill>
                  <a:srgbClr val="FF0000"/>
                </a:solidFill>
                <a:latin typeface="Calibri" panose="020F0502020204030204" pitchFamily="34" charset="0"/>
                <a:ea typeface="Calibri" panose="020F0502020204030204" pitchFamily="34" charset="0"/>
                <a:cs typeface="Arial" panose="020B0604020202020204" pitchFamily="34" charset="0"/>
              </a:rPr>
              <a:t>Systematic Thinking</a:t>
            </a:r>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800" dirty="0">
                <a:effectLst/>
                <a:latin typeface="Calibri" panose="020F0502020204030204" pitchFamily="34" charset="0"/>
                <a:ea typeface="Calibri" panose="020F0502020204030204" pitchFamily="34" charset="0"/>
                <a:cs typeface="Arial" panose="020B0604020202020204" pitchFamily="34" charset="0"/>
              </a:rPr>
              <a:t>تنظيم الأفكار بطريقة متماسكة ومنطقية دون التسرع في الاستنتاجات</a:t>
            </a:r>
            <a:r>
              <a:rPr lang="en-US" sz="2800" dirty="0">
                <a:effectLst/>
                <a:latin typeface="Calibri" panose="020F0502020204030204" pitchFamily="34" charset="0"/>
                <a:ea typeface="Calibri" panose="020F0502020204030204" pitchFamily="34" charset="0"/>
                <a:cs typeface="Arial" panose="020B0604020202020204" pitchFamily="34" charset="0"/>
              </a:rPr>
              <a:t>.</a:t>
            </a:r>
          </a:p>
          <a:p>
            <a:pPr marL="0" marR="0" indent="0" algn="r" rtl="1">
              <a:lnSpc>
                <a:spcPct val="107000"/>
              </a:lnSpc>
              <a:spcBef>
                <a:spcPts val="0"/>
              </a:spcBef>
              <a:spcAft>
                <a:spcPts val="800"/>
              </a:spcAft>
              <a:buNone/>
            </a:pPr>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7. </a:t>
            </a:r>
            <a:r>
              <a:rPr lang="ar-SA"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الانفتاح الفكري</a:t>
            </a:r>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en-US" sz="2600" dirty="0">
                <a:solidFill>
                  <a:srgbClr val="FF0000"/>
                </a:solidFill>
                <a:latin typeface="Calibri" panose="020F0502020204030204" pitchFamily="34" charset="0"/>
                <a:ea typeface="Calibri" panose="020F0502020204030204" pitchFamily="34" charset="0"/>
                <a:cs typeface="Arial" panose="020B0604020202020204" pitchFamily="34" charset="0"/>
              </a:rPr>
              <a:t>Open-mindedness</a:t>
            </a:r>
            <a:r>
              <a:rPr lang="en-US"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ar-SA" sz="2800" dirty="0">
                <a:effectLst/>
                <a:latin typeface="Calibri" panose="020F0502020204030204" pitchFamily="34" charset="0"/>
                <a:ea typeface="Calibri" panose="020F0502020204030204" pitchFamily="34" charset="0"/>
                <a:cs typeface="Arial" panose="020B0604020202020204" pitchFamily="34" charset="0"/>
              </a:rPr>
              <a:t>تقبل وجهات النظر المختلفة والاستعداد لتغيير الآراء عند توفر أدلة جديدة</a:t>
            </a:r>
            <a:r>
              <a:rPr lang="en-US" sz="2800" dirty="0">
                <a:effectLst/>
                <a:latin typeface="Calibri" panose="020F0502020204030204" pitchFamily="34" charset="0"/>
                <a:ea typeface="Calibri" panose="020F0502020204030204" pitchFamily="34" charset="0"/>
                <a:cs typeface="Arial" panose="020B0604020202020204" pitchFamily="34" charset="0"/>
              </a:rPr>
              <a:t>.</a:t>
            </a:r>
          </a:p>
          <a:p>
            <a:pPr marL="0" marR="0" indent="0" algn="r" rtl="1">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 </a:t>
            </a:r>
          </a:p>
          <a:p>
            <a:pPr marL="0" indent="0" algn="r" rtl="1">
              <a:buNone/>
            </a:pPr>
            <a:endParaRPr lang="en-US" dirty="0"/>
          </a:p>
        </p:txBody>
      </p:sp>
      <p:pic>
        <p:nvPicPr>
          <p:cNvPr id="5" name="Picture 4">
            <a:extLst>
              <a:ext uri="{FF2B5EF4-FFF2-40B4-BE49-F238E27FC236}">
                <a16:creationId xmlns:a16="http://schemas.microsoft.com/office/drawing/2014/main" id="{127958BC-981C-4183-91EB-CED5B3D93616}"/>
              </a:ext>
            </a:extLst>
          </p:cNvPr>
          <p:cNvPicPr>
            <a:picLocks noChangeAspect="1"/>
          </p:cNvPicPr>
          <p:nvPr/>
        </p:nvPicPr>
        <p:blipFill>
          <a:blip r:embed="rId2"/>
          <a:stretch>
            <a:fillRect/>
          </a:stretch>
        </p:blipFill>
        <p:spPr>
          <a:xfrm flipH="1">
            <a:off x="519113" y="457200"/>
            <a:ext cx="1819274" cy="2162175"/>
          </a:xfrm>
          <a:prstGeom prst="rect">
            <a:avLst/>
          </a:prstGeom>
        </p:spPr>
      </p:pic>
    </p:spTree>
    <p:extLst>
      <p:ext uri="{BB962C8B-B14F-4D97-AF65-F5344CB8AC3E}">
        <p14:creationId xmlns:p14="http://schemas.microsoft.com/office/powerpoint/2010/main" val="946635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14000" b="-14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CD67F06-B742-4AA6-84FA-802283A58635}"/>
              </a:ext>
            </a:extLst>
          </p:cNvPr>
          <p:cNvSpPr txBox="1"/>
          <p:nvPr/>
        </p:nvSpPr>
        <p:spPr>
          <a:xfrm>
            <a:off x="3790336" y="2321049"/>
            <a:ext cx="8148730" cy="1468031"/>
          </a:xfrm>
          <a:prstGeom prst="rect">
            <a:avLst/>
          </a:prstGeom>
          <a:noFill/>
        </p:spPr>
        <p:txBody>
          <a:bodyPr wrap="square">
            <a:spAutoFit/>
          </a:bodyPr>
          <a:lstStyle/>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طرح الأسئلة الفعالة: مثل “ما الدليل على صحة هذه الفكرة؟” أو “هل هناك وجهة نظر أخرى يجب مراعاتها؟</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t>
            </a:r>
          </a:p>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المقارنة والمقابلة: فحص أوجه التشابه والاختلاف بين الحجج المختلفة لتحديد الأفضل</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t>
            </a:r>
          </a:p>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defRPr/>
            </a:pP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التحقق من المصادر: التأكد من مصداقية المعلومات قبل قبولها أو استخدامها</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IQ"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51CABD14-16B7-4A35-8EE5-FC6CFA7DA5E0}"/>
              </a:ext>
            </a:extLst>
          </p:cNvPr>
          <p:cNvSpPr txBox="1"/>
          <p:nvPr/>
        </p:nvSpPr>
        <p:spPr>
          <a:xfrm>
            <a:off x="3790336" y="3809649"/>
            <a:ext cx="8148730" cy="2163349"/>
          </a:xfrm>
          <a:prstGeom prst="rect">
            <a:avLst/>
          </a:prstGeom>
          <a:noFill/>
        </p:spPr>
        <p:txBody>
          <a:bodyPr wrap="square">
            <a:spAutoFit/>
          </a:bodyPr>
          <a:lstStyle/>
          <a:p>
            <a:pPr marR="0" lvl="0" algn="r" defTabSz="914400" rtl="1" eaLnBrk="1" fontAlgn="auto" latinLnBrk="0" hangingPunct="1">
              <a:lnSpc>
                <a:spcPct val="107000"/>
              </a:lnSpc>
              <a:spcBef>
                <a:spcPts val="0"/>
              </a:spcBef>
              <a:spcAft>
                <a:spcPts val="800"/>
              </a:spcAft>
              <a:buClrTx/>
              <a:buSzTx/>
              <a:tabLst/>
              <a:defRPr/>
            </a:pPr>
            <a:r>
              <a:rPr kumimoji="0" lang="ar-IQ"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4. </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التفكير العكسي</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(Reverse Thinking): </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محاولة النظر إلى المشكلة من منظور مختلف أو التفكير بعكس الافتراضات التقليدية</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IQ"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إ</a:t>
            </a:r>
            <a:r>
              <a:rPr kumimoji="0" lang="ar-IQ"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ي ا</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عادة التفكير في الافتراضات والنظر إلى المشكلة من زاوية</a:t>
            </a:r>
            <a:r>
              <a:rPr kumimoji="0" lang="ar-IQ"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مختلفة</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R="0" lvl="0" algn="r" defTabSz="914400" rtl="1" eaLnBrk="1" fontAlgn="auto" latinLnBrk="0" hangingPunct="1">
              <a:lnSpc>
                <a:spcPct val="107000"/>
              </a:lnSpc>
              <a:spcBef>
                <a:spcPts val="0"/>
              </a:spcBef>
              <a:spcAft>
                <a:spcPts val="800"/>
              </a:spcAft>
              <a:buClrTx/>
              <a:buSzTx/>
              <a:tabLst/>
              <a:defRPr/>
            </a:pPr>
            <a:r>
              <a:rPr kumimoji="0" lang="ar-IQ"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5. </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استخدام الخرائط الذهنية: لترتيب الأفكار بشكل يساعد على تحليلها وربطها ببعضها البعض</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ar-IQ"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بغية </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توضيح الروابط بين المفاهيم المختلفة وتحليلها بعمق</a:t>
            </a:r>
            <a:r>
              <a:rPr kumimoji="0" lang="ar-SA"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a:t>
            </a:r>
            <a:endParaRPr kumimoji="0" lang="ar-IQ"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a:p>
            <a:pPr marR="0" lvl="0" algn="r" defTabSz="914400" rtl="1" eaLnBrk="1" fontAlgn="auto" latinLnBrk="0" hangingPunct="1">
              <a:lnSpc>
                <a:spcPct val="107000"/>
              </a:lnSpc>
              <a:spcBef>
                <a:spcPts val="0"/>
              </a:spcBef>
              <a:spcAft>
                <a:spcPts val="800"/>
              </a:spcAft>
              <a:buClrTx/>
              <a:buSzTx/>
              <a:tabLst/>
              <a:defRPr/>
            </a:pPr>
            <a:r>
              <a:rPr kumimoji="0" lang="ar-IQ"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6. ا</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لت</a:t>
            </a:r>
            <a:r>
              <a:rPr kumimoji="0" lang="ar-IQ"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د</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رب على التحليل النقدي من خلال الكتابة الأكاديمية</a:t>
            </a:r>
            <a:endParaRPr kumimoji="0" lang="ar-IQ"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a:p>
            <a:pPr marR="0" lvl="0" algn="r" defTabSz="914400" rtl="1" eaLnBrk="1" fontAlgn="auto" latinLnBrk="0" hangingPunct="1">
              <a:lnSpc>
                <a:spcPct val="107000"/>
              </a:lnSpc>
              <a:spcBef>
                <a:spcPts val="0"/>
              </a:spcBef>
              <a:spcAft>
                <a:spcPts val="800"/>
              </a:spcAft>
              <a:buClrTx/>
              <a:buSzTx/>
              <a:tabLst/>
              <a:defRPr/>
            </a:pPr>
            <a:r>
              <a:rPr kumimoji="0" lang="ar-IQ"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7. </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التجريب والاختبار: بدلاً من القبول الأعمى للمعلومات، يجب اختبار صحة الفرضيات عمليًا أو منطقيًا</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t>
            </a:r>
          </a:p>
        </p:txBody>
      </p:sp>
      <p:sp>
        <p:nvSpPr>
          <p:cNvPr id="7" name="TextBox 6">
            <a:extLst>
              <a:ext uri="{FF2B5EF4-FFF2-40B4-BE49-F238E27FC236}">
                <a16:creationId xmlns:a16="http://schemas.microsoft.com/office/drawing/2014/main" id="{05FBE7F2-2E1F-4C2A-8D78-6FE3A7629EE8}"/>
              </a:ext>
            </a:extLst>
          </p:cNvPr>
          <p:cNvSpPr txBox="1"/>
          <p:nvPr/>
        </p:nvSpPr>
        <p:spPr>
          <a:xfrm>
            <a:off x="2788798" y="885002"/>
            <a:ext cx="6098458" cy="592726"/>
          </a:xfrm>
          <a:prstGeom prst="rect">
            <a:avLst/>
          </a:prstGeom>
          <a:noFill/>
        </p:spPr>
        <p:txBody>
          <a:bodyPr wrap="square">
            <a:sp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ar-SA"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rPr>
              <a:t>فنيات التفكير الناقد</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F04105A9-38C9-4DDC-BBCA-A9470334E357}"/>
              </a:ext>
            </a:extLst>
          </p:cNvPr>
          <p:cNvSpPr txBox="1"/>
          <p:nvPr/>
        </p:nvSpPr>
        <p:spPr>
          <a:xfrm>
            <a:off x="4996016" y="1747993"/>
            <a:ext cx="6098458" cy="373757"/>
          </a:xfrm>
          <a:prstGeom prst="rect">
            <a:avLst/>
          </a:prstGeom>
          <a:noFill/>
        </p:spPr>
        <p:txBody>
          <a:bodyPr wrap="square">
            <a:spAutoFit/>
          </a:bodyPr>
          <a:lstStyle/>
          <a:p>
            <a:pPr marL="0" marR="0" lvl="0" indent="0" algn="r" defTabSz="914400" rtl="1" eaLnBrk="1" fontAlgn="auto" latinLnBrk="0" hangingPunct="1">
              <a:lnSpc>
                <a:spcPct val="107000"/>
              </a:lnSpc>
              <a:spcBef>
                <a:spcPts val="0"/>
              </a:spcBef>
              <a:spcAft>
                <a:spcPts val="800"/>
              </a:spcAft>
              <a:buClrTx/>
              <a:buSzTx/>
              <a:buFontTx/>
              <a:buNone/>
              <a:tabLst/>
              <a:defRPr/>
            </a:pPr>
            <a:r>
              <a:rPr kumimoji="0" lang="ar-SA"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هناك العديد من الفنيات التي يمكن استخدامها لتطبيق التفكير الناقد بفعالية، ومنها</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t>
            </a:r>
          </a:p>
        </p:txBody>
      </p:sp>
      <p:pic>
        <p:nvPicPr>
          <p:cNvPr id="10" name="Picture 9">
            <a:extLst>
              <a:ext uri="{FF2B5EF4-FFF2-40B4-BE49-F238E27FC236}">
                <a16:creationId xmlns:a16="http://schemas.microsoft.com/office/drawing/2014/main" id="{57345248-691E-461A-9B74-3A52804DF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48" y="1054224"/>
            <a:ext cx="1809750" cy="2533650"/>
          </a:xfrm>
          <a:prstGeom prst="rect">
            <a:avLst/>
          </a:prstGeom>
        </p:spPr>
      </p:pic>
    </p:spTree>
    <p:extLst>
      <p:ext uri="{BB962C8B-B14F-4D97-AF65-F5344CB8AC3E}">
        <p14:creationId xmlns:p14="http://schemas.microsoft.com/office/powerpoint/2010/main" val="322519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alphaModFix amt="16000"/>
          </a:blip>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85C65E-3ED8-4095-BE2C-70231C0E72D8}"/>
              </a:ext>
            </a:extLst>
          </p:cNvPr>
          <p:cNvSpPr>
            <a:spLocks noGrp="1"/>
          </p:cNvSpPr>
          <p:nvPr>
            <p:ph idx="1"/>
          </p:nvPr>
        </p:nvSpPr>
        <p:spPr>
          <a:xfrm>
            <a:off x="2228850" y="1825625"/>
            <a:ext cx="8801101" cy="3989388"/>
          </a:xfrm>
        </p:spPr>
        <p:txBody>
          <a:bodyPr>
            <a:normAutofit fontScale="25000" lnSpcReduction="20000"/>
          </a:bodyPr>
          <a:lstStyle/>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indent="0" algn="r" rtl="1">
              <a:lnSpc>
                <a:spcPct val="107000"/>
              </a:lnSpc>
              <a:spcBef>
                <a:spcPts val="0"/>
              </a:spcBef>
              <a:spcAft>
                <a:spcPts val="800"/>
              </a:spcAft>
              <a:buNone/>
            </a:pPr>
            <a:r>
              <a:rPr lang="ar-SA" sz="11200" dirty="0">
                <a:effectLst/>
                <a:latin typeface="Simplified Arabic" panose="02020603050405020304" pitchFamily="18" charset="-78"/>
                <a:ea typeface="Calibri" panose="020F0502020204030204" pitchFamily="34" charset="0"/>
                <a:cs typeface="Simplified Arabic" panose="02020603050405020304" pitchFamily="18" charset="-78"/>
              </a:rPr>
              <a:t>أهمية التفكير الناقد في الدراسات العليا</a:t>
            </a:r>
            <a:endParaRPr lang="en-US" sz="11200"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indent="0" algn="r" rtl="1">
              <a:lnSpc>
                <a:spcPct val="107000"/>
              </a:lnSpc>
              <a:spcBef>
                <a:spcPts val="0"/>
              </a:spcBef>
              <a:spcAft>
                <a:spcPts val="800"/>
              </a:spcAft>
              <a:buNone/>
            </a:pPr>
            <a:endParaRPr lang="en-US" sz="5600"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914400" marR="0" indent="-914400" algn="r" rtl="1">
              <a:lnSpc>
                <a:spcPct val="107000"/>
              </a:lnSpc>
              <a:spcBef>
                <a:spcPts val="0"/>
              </a:spcBef>
              <a:spcAft>
                <a:spcPts val="800"/>
              </a:spcAft>
              <a:buAutoNum type="arabicPeriod"/>
            </a:pPr>
            <a:r>
              <a:rPr lang="ar-SA" sz="7200" dirty="0">
                <a:effectLst/>
                <a:latin typeface="Simplified Arabic" panose="02020603050405020304" pitchFamily="18" charset="-78"/>
                <a:ea typeface="Calibri" panose="020F0502020204030204" pitchFamily="34" charset="0"/>
                <a:cs typeface="Simplified Arabic" panose="02020603050405020304" pitchFamily="18" charset="-78"/>
              </a:rPr>
              <a:t>تحسين جودة البحث العلمي</a:t>
            </a:r>
            <a:r>
              <a:rPr lang="ar-IQ" sz="7200" dirty="0">
                <a:effectLst/>
                <a:latin typeface="Simplified Arabic" panose="02020603050405020304" pitchFamily="18" charset="-78"/>
                <a:ea typeface="Calibri" panose="020F0502020204030204" pitchFamily="34" charset="0"/>
                <a:cs typeface="Simplified Arabic" panose="02020603050405020304" pitchFamily="18" charset="-78"/>
              </a:rPr>
              <a:t>: </a:t>
            </a:r>
            <a:r>
              <a:rPr lang="ar-SA" sz="7200" dirty="0">
                <a:effectLst/>
                <a:latin typeface="Simplified Arabic" panose="02020603050405020304" pitchFamily="18" charset="-78"/>
                <a:ea typeface="Calibri" panose="020F0502020204030204" pitchFamily="34" charset="0"/>
                <a:cs typeface="Simplified Arabic" panose="02020603050405020304" pitchFamily="18" charset="-78"/>
              </a:rPr>
              <a:t>يعتمد البحث العلمي على التحليل والتقييم المستمر للمعلومات، مما يتطلب من الباحث التفكير بعمق في الأدلة والنتائج. التفكير الناقد يساعد الطلبة على تحديد الفجوات البحثية في الأدبيات العلمية وإنتاج معرفة جديدة قائمة على أدلة منطقية</a:t>
            </a:r>
            <a:endParaRPr lang="ar-IQ" sz="7200"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914400" marR="0" indent="-914400" algn="r" rtl="1">
              <a:lnSpc>
                <a:spcPct val="107000"/>
              </a:lnSpc>
              <a:spcBef>
                <a:spcPts val="0"/>
              </a:spcBef>
              <a:spcAft>
                <a:spcPts val="800"/>
              </a:spcAft>
              <a:buFont typeface="+mj-lt"/>
              <a:buAutoNum type="arabicPeriod"/>
            </a:pPr>
            <a:endParaRPr lang="en-US" sz="7200"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914400" marR="0" indent="-914400" algn="r" rtl="1">
              <a:lnSpc>
                <a:spcPct val="107000"/>
              </a:lnSpc>
              <a:spcBef>
                <a:spcPts val="0"/>
              </a:spcBef>
              <a:spcAft>
                <a:spcPts val="800"/>
              </a:spcAft>
              <a:buFont typeface="+mj-lt"/>
              <a:buAutoNum type="arabicPeriod"/>
            </a:pPr>
            <a:r>
              <a:rPr lang="ar-IQ" sz="7200" dirty="0">
                <a:effectLst/>
                <a:latin typeface="Simplified Arabic" panose="02020603050405020304" pitchFamily="18" charset="-78"/>
                <a:ea typeface="Calibri" panose="020F0502020204030204" pitchFamily="34" charset="0"/>
                <a:cs typeface="Simplified Arabic" panose="02020603050405020304" pitchFamily="18" charset="-78"/>
              </a:rPr>
              <a:t> </a:t>
            </a:r>
            <a:r>
              <a:rPr lang="ar-SA" sz="7200" dirty="0">
                <a:effectLst/>
                <a:latin typeface="Simplified Arabic" panose="02020603050405020304" pitchFamily="18" charset="-78"/>
                <a:ea typeface="Calibri" panose="020F0502020204030204" pitchFamily="34" charset="0"/>
                <a:cs typeface="Simplified Arabic" panose="02020603050405020304" pitchFamily="18" charset="-78"/>
              </a:rPr>
              <a:t>تعزيز القدرة على حل المشكلات</a:t>
            </a:r>
            <a:r>
              <a:rPr lang="ar-IQ" sz="7200" dirty="0">
                <a:effectLst/>
                <a:latin typeface="Simplified Arabic" panose="02020603050405020304" pitchFamily="18" charset="-78"/>
                <a:ea typeface="Calibri" panose="020F0502020204030204" pitchFamily="34" charset="0"/>
                <a:cs typeface="Simplified Arabic" panose="02020603050405020304" pitchFamily="18" charset="-78"/>
              </a:rPr>
              <a:t>: </a:t>
            </a:r>
            <a:r>
              <a:rPr lang="ar-SA" sz="7200" dirty="0">
                <a:effectLst/>
                <a:latin typeface="Simplified Arabic" panose="02020603050405020304" pitchFamily="18" charset="-78"/>
                <a:ea typeface="Calibri" panose="020F0502020204030204" pitchFamily="34" charset="0"/>
                <a:cs typeface="Simplified Arabic" panose="02020603050405020304" pitchFamily="18" charset="-78"/>
              </a:rPr>
              <a:t>يواجه طلبة الدراسات العليا تحديات متعددة، مثل صعوبة جمع البيانات أو تحليلها. يساعد التفكير الناقد في تقييم الحلول المختلفة واختيار الأفضل بناءً على الأدلة المتاحة</a:t>
            </a:r>
            <a:r>
              <a:rPr lang="en-US" sz="7200" dirty="0">
                <a:effectLst/>
                <a:latin typeface="Simplified Arabic" panose="02020603050405020304" pitchFamily="18" charset="-78"/>
                <a:ea typeface="Calibri" panose="020F0502020204030204" pitchFamily="34" charset="0"/>
                <a:cs typeface="Simplified Arabic" panose="02020603050405020304" pitchFamily="18" charset="-78"/>
              </a:rPr>
              <a:t> </a:t>
            </a:r>
            <a:r>
              <a:rPr lang="ar-IQ" sz="7200" dirty="0">
                <a:effectLst/>
                <a:latin typeface="Simplified Arabic" panose="02020603050405020304" pitchFamily="18" charset="-78"/>
                <a:ea typeface="Calibri" panose="020F0502020204030204" pitchFamily="34" charset="0"/>
                <a:cs typeface="Simplified Arabic" panose="02020603050405020304" pitchFamily="18" charset="-78"/>
              </a:rPr>
              <a:t>.</a:t>
            </a:r>
          </a:p>
          <a:p>
            <a:pPr marL="914400" marR="0" indent="-914400" algn="r" rtl="1">
              <a:lnSpc>
                <a:spcPct val="107000"/>
              </a:lnSpc>
              <a:spcBef>
                <a:spcPts val="0"/>
              </a:spcBef>
              <a:spcAft>
                <a:spcPts val="800"/>
              </a:spcAft>
              <a:buFont typeface="+mj-lt"/>
              <a:buAutoNum type="arabicPeriod"/>
            </a:pPr>
            <a:endParaRPr lang="ar-IQ" sz="7200" dirty="0">
              <a:latin typeface="Simplified Arabic" panose="02020603050405020304" pitchFamily="18" charset="-78"/>
              <a:ea typeface="Calibri" panose="020F0502020204030204" pitchFamily="34" charset="0"/>
              <a:cs typeface="Simplified Arabic" panose="02020603050405020304" pitchFamily="18" charset="-78"/>
            </a:endParaRPr>
          </a:p>
          <a:p>
            <a:pPr marL="914400" marR="0" indent="-914400" algn="r" rtl="1">
              <a:lnSpc>
                <a:spcPct val="107000"/>
              </a:lnSpc>
              <a:spcBef>
                <a:spcPts val="0"/>
              </a:spcBef>
              <a:spcAft>
                <a:spcPts val="800"/>
              </a:spcAft>
              <a:buFont typeface="+mj-lt"/>
              <a:buAutoNum type="arabicPeriod"/>
            </a:pPr>
            <a:r>
              <a:rPr lang="ar-IQ" sz="7200" dirty="0">
                <a:effectLst/>
                <a:latin typeface="Simplified Arabic" panose="02020603050405020304" pitchFamily="18" charset="-78"/>
                <a:ea typeface="Calibri" panose="020F0502020204030204" pitchFamily="34" charset="0"/>
                <a:cs typeface="Simplified Arabic" panose="02020603050405020304" pitchFamily="18" charset="-78"/>
              </a:rPr>
              <a:t> </a:t>
            </a:r>
            <a:r>
              <a:rPr lang="ar-SA" sz="7200" dirty="0">
                <a:effectLst/>
                <a:latin typeface="Simplified Arabic" panose="02020603050405020304" pitchFamily="18" charset="-78"/>
                <a:ea typeface="Calibri" panose="020F0502020204030204" pitchFamily="34" charset="0"/>
                <a:cs typeface="Simplified Arabic" panose="02020603050405020304" pitchFamily="18" charset="-78"/>
              </a:rPr>
              <a:t>تطوير مهارات المناقشة والتواصل الأكاديمي</a:t>
            </a:r>
            <a:r>
              <a:rPr lang="ar-IQ" sz="7200" dirty="0">
                <a:effectLst/>
                <a:latin typeface="Simplified Arabic" panose="02020603050405020304" pitchFamily="18" charset="-78"/>
                <a:ea typeface="Calibri" panose="020F0502020204030204" pitchFamily="34" charset="0"/>
                <a:cs typeface="Simplified Arabic" panose="02020603050405020304" pitchFamily="18" charset="-78"/>
              </a:rPr>
              <a:t>: </a:t>
            </a:r>
            <a:r>
              <a:rPr lang="ar-SA" sz="7200" dirty="0">
                <a:effectLst/>
                <a:latin typeface="Simplified Arabic" panose="02020603050405020304" pitchFamily="18" charset="-78"/>
                <a:ea typeface="Calibri" panose="020F0502020204030204" pitchFamily="34" charset="0"/>
                <a:cs typeface="Simplified Arabic" panose="02020603050405020304" pitchFamily="18" charset="-78"/>
              </a:rPr>
              <a:t>خلال المؤتمرات العلمية والمناقشات الصفية، يحتاج الطلبة إلى تقديم حجج علمية واضحة ومنطقية، والدفاع عن آرائهم بشكل مقنع. التفكير الناقد يُمكّنهم من تحليل المواقف المختلفة والرد على الانتقادات بحجج مدعومة بالأدلة</a:t>
            </a:r>
            <a:r>
              <a:rPr lang="en-US" sz="7200" dirty="0">
                <a:effectLst/>
                <a:latin typeface="Simplified Arabic" panose="02020603050405020304" pitchFamily="18" charset="-78"/>
                <a:ea typeface="Calibri" panose="020F0502020204030204" pitchFamily="34" charset="0"/>
                <a:cs typeface="Simplified Arabic" panose="02020603050405020304" pitchFamily="18" charset="-78"/>
              </a:rPr>
              <a:t>.</a:t>
            </a:r>
          </a:p>
          <a:p>
            <a:pPr marL="0" marR="0" indent="0" algn="r" rtl="1">
              <a:lnSpc>
                <a:spcPct val="107000"/>
              </a:lnSpc>
              <a:spcBef>
                <a:spcPts val="0"/>
              </a:spcBef>
              <a:spcAft>
                <a:spcPts val="800"/>
              </a:spcAft>
              <a:buNone/>
            </a:pPr>
            <a:endParaRPr lang="en-US" sz="7200" dirty="0">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indent="0" algn="r" rtl="1">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84425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53C8A7-CD8A-4A22-96EB-1A1B0E67CEDA}"/>
              </a:ext>
            </a:extLst>
          </p:cNvPr>
          <p:cNvSpPr>
            <a:spLocks noGrp="1"/>
          </p:cNvSpPr>
          <p:nvPr>
            <p:ph idx="1"/>
          </p:nvPr>
        </p:nvSpPr>
        <p:spPr>
          <a:xfrm>
            <a:off x="838200" y="614363"/>
            <a:ext cx="10934700" cy="5476875"/>
          </a:xfrm>
          <a:solidFill>
            <a:schemeClr val="accent2">
              <a:lumMod val="20000"/>
              <a:lumOff val="80000"/>
            </a:schemeClr>
          </a:solidFill>
        </p:spPr>
        <p:txBody>
          <a:bodyPr>
            <a:normAutofit fontScale="92500" lnSpcReduction="20000"/>
          </a:bodyPr>
          <a:lstStyle/>
          <a:p>
            <a:pPr marL="0" marR="0" lvl="0" indent="0" algn="r" defTabSz="914400" rtl="1"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a:t>
            </a:r>
            <a:r>
              <a:rPr kumimoji="0" lang="ar-SA" sz="45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تطبيقات التفكير الناقد في البحث العلمي</a:t>
            </a:r>
            <a:endParaRPr kumimoji="0" lang="ar-IQ" sz="45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r" defTabSz="914400" rtl="1"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US" sz="45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endParaRPr>
          </a:p>
          <a:p>
            <a:pPr marL="342900" marR="0" lvl="0" indent="-342900" algn="r" defTabSz="914400" rtl="1" eaLnBrk="1" fontAlgn="auto" latinLnBrk="0" hangingPunct="1">
              <a:lnSpc>
                <a:spcPct val="107000"/>
              </a:lnSpc>
              <a:spcBef>
                <a:spcPts val="0"/>
              </a:spcBef>
              <a:spcAft>
                <a:spcPts val="800"/>
              </a:spcAft>
              <a:buClrTx/>
              <a:buSzTx/>
              <a:buFont typeface="+mj-lt"/>
              <a:buAutoNum type="arabicPeriod"/>
              <a:tabLst/>
              <a:defRPr/>
            </a:pPr>
            <a:r>
              <a:rPr kumimoji="0" lang="ar-SA" sz="2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تحليل الأدبيات العلمية بشكل نقدي</a:t>
            </a:r>
            <a:r>
              <a:rPr kumimoji="0" lang="ar-IQ" sz="2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a:t>
            </a:r>
            <a:r>
              <a:rPr kumimoji="0" lang="ar-SA" sz="2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يجب على طلبة الدراسات العليا مراجعة الأبحاث السابقة بعقلية نقدية، من خلال طرح الأسئلة التالية</a:t>
            </a:r>
            <a:r>
              <a:rPr kumimoji="0" lang="en-US" sz="2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a:t>
            </a:r>
          </a:p>
          <a:p>
            <a:pPr marR="0" lvl="0" algn="r" defTabSz="914400" rtl="1" eaLnBrk="1" fontAlgn="auto" latinLnBrk="0" hangingPunct="1">
              <a:lnSpc>
                <a:spcPct val="107000"/>
              </a:lnSpc>
              <a:spcBef>
                <a:spcPts val="0"/>
              </a:spcBef>
              <a:spcAft>
                <a:spcPts val="800"/>
              </a:spcAft>
              <a:buClrTx/>
              <a:buSzTx/>
              <a:buFont typeface="Wingdings" panose="05000000000000000000" pitchFamily="2" charset="2"/>
              <a:buChar char="§"/>
              <a:tabLst/>
              <a:defRPr/>
            </a:pPr>
            <a:r>
              <a:rPr lang="ar-IQ" sz="140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          </a:t>
            </a:r>
            <a:r>
              <a:rPr kumimoji="0" lang="en-US"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a:t>
            </a:r>
            <a:r>
              <a:rPr kumimoji="0" lang="ar-SA"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ما مدى قوة الأدلة المقدمة؟</a:t>
            </a:r>
            <a:r>
              <a:rPr kumimoji="0" lang="en-US"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a:t>
            </a:r>
            <a:r>
              <a:rPr kumimoji="0" lang="ar-SA"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هل توجد تحيزات في البحث؟</a:t>
            </a:r>
            <a:endParaRPr lang="ar-IQ" sz="140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algn="r" rtl="1">
              <a:lnSpc>
                <a:spcPct val="107000"/>
              </a:lnSpc>
              <a:spcBef>
                <a:spcPts val="0"/>
              </a:spcBef>
              <a:spcAft>
                <a:spcPts val="800"/>
              </a:spcAft>
              <a:defRPr/>
            </a:pPr>
            <a:r>
              <a:rPr kumimoji="0" lang="ar-IQ"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a:t>
            </a:r>
            <a:r>
              <a:rPr kumimoji="0" lang="en-US"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a:t>
            </a:r>
            <a:r>
              <a:rPr kumimoji="0" lang="ar-SA"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ما الفجوات التي يمكن استكشافها في الدراسات المستقبلية؟</a:t>
            </a:r>
            <a:endParaRPr kumimoji="0" lang="en-US"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r" defTabSz="914400" rtl="1" eaLnBrk="1" fontAlgn="auto" latinLnBrk="0" hangingPunct="1">
              <a:lnSpc>
                <a:spcPct val="107000"/>
              </a:lnSpc>
              <a:spcBef>
                <a:spcPts val="0"/>
              </a:spcBef>
              <a:spcAft>
                <a:spcPts val="800"/>
              </a:spcAft>
              <a:buClrTx/>
              <a:buSzTx/>
              <a:buNone/>
              <a:tabLst/>
              <a:defRPr/>
            </a:pPr>
            <a:r>
              <a:rPr kumimoji="0" lang="ar-IQ"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a:t>
            </a:r>
            <a:r>
              <a:rPr kumimoji="0" lang="ar-SA"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وفقًا لـ</a:t>
            </a:r>
            <a:r>
              <a:rPr kumimoji="0" lang="en-US"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Kuhn (1991)</a:t>
            </a:r>
            <a:r>
              <a:rPr kumimoji="0" lang="ar-SA"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فإن القدرة على التمييز بين الدراسات القوية والضعيفة تسهم في إنتاج أبحاث أكثر موثوقية</a:t>
            </a:r>
            <a:r>
              <a:rPr kumimoji="0" lang="en-US"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a:t>
            </a:r>
          </a:p>
          <a:p>
            <a:pPr marL="0" marR="0" lvl="0" indent="0" algn="r" defTabSz="914400" rtl="1" eaLnBrk="1" fontAlgn="auto" latinLnBrk="0" hangingPunct="1">
              <a:lnSpc>
                <a:spcPct val="107000"/>
              </a:lnSpc>
              <a:spcBef>
                <a:spcPts val="0"/>
              </a:spcBef>
              <a:spcAft>
                <a:spcPts val="800"/>
              </a:spcAft>
              <a:buClrTx/>
              <a:buSzTx/>
              <a:buNone/>
              <a:tabLst/>
              <a:defRPr/>
            </a:pPr>
            <a:r>
              <a:rPr kumimoji="0" lang="ar-IQ"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2</a:t>
            </a:r>
            <a:r>
              <a:rPr kumimoji="0" lang="ar-IQ" sz="22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a:t>
            </a:r>
            <a:r>
              <a:rPr kumimoji="0" lang="ar-SA" sz="22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تطوير فرضيات بحثية مستندة إلى الأدلة</a:t>
            </a:r>
            <a:r>
              <a:rPr kumimoji="0" lang="ar-IQ" sz="22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a:t>
            </a:r>
            <a:r>
              <a:rPr kumimoji="0" lang="ar-SA" sz="22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قبل البدء في البحث، يجب على الطالب استخدام التفكير الناقد لتحديد الأسئلة البحثية القابلة للاختبار، والتأكد من أنها تستند إلى أدبيات علمية قوية وليست مجرد افتراضات شخصية</a:t>
            </a:r>
            <a:r>
              <a:rPr kumimoji="0" lang="en-US" sz="22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(Lipman, 2003).</a:t>
            </a:r>
            <a:endParaRPr kumimoji="0" lang="ar-IQ" sz="22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r" defTabSz="914400" rtl="1" eaLnBrk="1" fontAlgn="auto" latinLnBrk="0" hangingPunct="1">
              <a:lnSpc>
                <a:spcPct val="107000"/>
              </a:lnSpc>
              <a:spcBef>
                <a:spcPts val="0"/>
              </a:spcBef>
              <a:spcAft>
                <a:spcPts val="800"/>
              </a:spcAft>
              <a:buClrTx/>
              <a:buSzTx/>
              <a:buNone/>
              <a:tabLst/>
              <a:defRPr/>
            </a:pPr>
            <a:r>
              <a:rPr lang="ar-IQ" sz="220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rPr>
              <a:t>3. </a:t>
            </a:r>
            <a:r>
              <a:rPr kumimoji="0" lang="ar-IQ"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a:t>
            </a:r>
            <a:r>
              <a:rPr kumimoji="0" lang="en-US"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a:t>
            </a:r>
            <a:r>
              <a:rPr kumimoji="0" lang="ar-SA" sz="22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اختيار وتصميم المنهجية البحثية المناسبة</a:t>
            </a:r>
            <a:r>
              <a:rPr kumimoji="0" lang="ar-IQ" sz="22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a:t>
            </a:r>
            <a:r>
              <a:rPr kumimoji="0" lang="ar-SA" sz="22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يساعد التفكير الناقد في تقييم المناهج المختلفة لاختيار الأنسب منها. على سبيل المثال، إذا كان البحث يهدف إلى فهم سلوكيات الأفراد، فقد يكون البحث النوعي أكثر ملاءمة من البحث الكمي</a:t>
            </a:r>
            <a:r>
              <a:rPr kumimoji="0" lang="en-US" sz="22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(Ennis, 1996).</a:t>
            </a:r>
          </a:p>
          <a:p>
            <a:pPr marL="0" marR="0" lvl="0" indent="0" algn="r" defTabSz="914400" rtl="1" eaLnBrk="1" fontAlgn="auto" latinLnBrk="0" hangingPunct="1">
              <a:lnSpc>
                <a:spcPct val="107000"/>
              </a:lnSpc>
              <a:spcBef>
                <a:spcPts val="0"/>
              </a:spcBef>
              <a:spcAft>
                <a:spcPts val="800"/>
              </a:spcAft>
              <a:buClrTx/>
              <a:buSzTx/>
              <a:buNone/>
              <a:tabLst/>
              <a:defRPr/>
            </a:pPr>
            <a:r>
              <a:rPr kumimoji="0" lang="en-US"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a:t>
            </a:r>
            <a:r>
              <a:rPr kumimoji="0" lang="ar-IQ"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4. </a:t>
            </a:r>
            <a:r>
              <a:rPr kumimoji="0" lang="ar-IQ" sz="22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a:t>
            </a:r>
            <a:r>
              <a:rPr kumimoji="0" lang="en-US" sz="22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a:t>
            </a:r>
            <a:r>
              <a:rPr kumimoji="0" lang="ar-SA" sz="22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تفسير البيانات بموضوعية</a:t>
            </a:r>
            <a:r>
              <a:rPr kumimoji="0" lang="ar-IQ" sz="22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a:t>
            </a:r>
            <a:r>
              <a:rPr kumimoji="0" lang="ar-SA" sz="22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بعد جمع البيانات، يتطلب التفكير الناقد القدرة على تحليلها دون تحيز، مع مراعاة المتغيرات المختلفة التي قد تؤثر على النتائج. يجب على الباحث أن يسأل</a:t>
            </a:r>
            <a:r>
              <a:rPr kumimoji="0" lang="en-US" sz="22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a:t>
            </a:r>
            <a:endParaRPr kumimoji="0" lang="ar-IQ" sz="22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r" defTabSz="914400" rtl="1" eaLnBrk="1" fontAlgn="auto" latinLnBrk="0" hangingPunct="1">
              <a:lnSpc>
                <a:spcPct val="107000"/>
              </a:lnSpc>
              <a:spcBef>
                <a:spcPts val="0"/>
              </a:spcBef>
              <a:spcAft>
                <a:spcPts val="800"/>
              </a:spcAft>
              <a:buClrTx/>
              <a:buSzTx/>
              <a:buNone/>
              <a:tabLst/>
              <a:defRPr/>
            </a:pPr>
            <a:r>
              <a:rPr kumimoji="0" lang="en-US"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a:t>
            </a:r>
            <a:r>
              <a:rPr kumimoji="0" lang="ar-SA"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هل النتائج تعكس العلاقة الحقيقية بين المتغيرات؟</a:t>
            </a:r>
            <a:endParaRPr lang="ar-IQ" sz="1400" dirty="0">
              <a:solidFill>
                <a:prstClr val="black"/>
              </a:solidFill>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r" defTabSz="914400" rtl="1" eaLnBrk="1" fontAlgn="auto" latinLnBrk="0" hangingPunct="1">
              <a:lnSpc>
                <a:spcPct val="107000"/>
              </a:lnSpc>
              <a:spcBef>
                <a:spcPts val="0"/>
              </a:spcBef>
              <a:spcAft>
                <a:spcPts val="800"/>
              </a:spcAft>
              <a:buClrTx/>
              <a:buSzTx/>
              <a:buNone/>
              <a:tabLst/>
              <a:defRPr/>
            </a:pPr>
            <a:r>
              <a:rPr kumimoji="0" lang="en-US"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 </a:t>
            </a:r>
            <a:r>
              <a:rPr kumimoji="0" lang="ar-SA"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rPr>
              <a:t>هل توجد تفسيرات بديلة يمكن أخذها في الاعتبار؟</a:t>
            </a:r>
            <a:endParaRPr kumimoji="0" lang="en-US" sz="1400" b="0" i="0" u="none" strike="noStrike" kern="1200" cap="none" spc="0" normalizeH="0" baseline="0" noProof="0" dirty="0">
              <a:ln>
                <a:noFill/>
              </a:ln>
              <a:solidFill>
                <a:prstClr val="black"/>
              </a:solidFill>
              <a:effectLst/>
              <a:uLnTx/>
              <a:uFillTx/>
              <a:latin typeface="Simplified Arabic" panose="02020603050405020304" pitchFamily="18" charset="-78"/>
              <a:ea typeface="Calibri" panose="020F0502020204030204" pitchFamily="34" charset="0"/>
              <a:cs typeface="Simplified Arabic" panose="02020603050405020304" pitchFamily="18" charset="-78"/>
            </a:endParaRPr>
          </a:p>
          <a:p>
            <a:endParaRPr lang="en-US" dirty="0"/>
          </a:p>
        </p:txBody>
      </p:sp>
    </p:spTree>
    <p:extLst>
      <p:ext uri="{BB962C8B-B14F-4D97-AF65-F5344CB8AC3E}">
        <p14:creationId xmlns:p14="http://schemas.microsoft.com/office/powerpoint/2010/main" val="540739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3000" t="-6000" b="-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2CAC61-F94F-4F4E-B8A2-5D3FEA67F2F9}"/>
              </a:ext>
            </a:extLst>
          </p:cNvPr>
          <p:cNvSpPr>
            <a:spLocks noGrp="1"/>
          </p:cNvSpPr>
          <p:nvPr>
            <p:ph idx="1"/>
          </p:nvPr>
        </p:nvSpPr>
        <p:spPr/>
        <p:txBody>
          <a:bodyPr>
            <a:normAutofit/>
          </a:bodyPr>
          <a:lstStyle/>
          <a:p>
            <a:pPr marL="0" marR="0" indent="0" algn="r" rtl="1">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ar-SA" sz="3300" dirty="0">
                <a:effectLst/>
                <a:latin typeface="Calibri" panose="020F0502020204030204" pitchFamily="34" charset="0"/>
                <a:ea typeface="Calibri" panose="020F0502020204030204" pitchFamily="34" charset="0"/>
                <a:cs typeface="Arial" panose="020B0604020202020204" pitchFamily="34" charset="0"/>
              </a:rPr>
              <a:t>التحديات التي تواجه طلبة الدراسات العليا في تطبيق التفكير الناقد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342900" marR="0" indent="-342900" algn="r" rtl="1">
              <a:lnSpc>
                <a:spcPct val="107000"/>
              </a:lnSpc>
              <a:spcBef>
                <a:spcPts val="0"/>
              </a:spcBef>
              <a:spcAft>
                <a:spcPts val="800"/>
              </a:spcAft>
              <a:buFont typeface="+mj-lt"/>
              <a:buAutoNum type="arabicPeriod"/>
            </a:pPr>
            <a:r>
              <a:rPr lang="ar-IQ" sz="1800" dirty="0">
                <a:latin typeface="Calibri" panose="020F0502020204030204" pitchFamily="34" charset="0"/>
                <a:ea typeface="Calibri" panose="020F0502020204030204" pitchFamily="34" charset="0"/>
                <a:cs typeface="Arial" panose="020B0604020202020204" pitchFamily="34" charset="0"/>
              </a:rPr>
              <a:t>ا</a:t>
            </a:r>
            <a:r>
              <a:rPr lang="ar-SA" sz="1800" dirty="0">
                <a:effectLst/>
                <a:latin typeface="Calibri" panose="020F0502020204030204" pitchFamily="34" charset="0"/>
                <a:ea typeface="Calibri" panose="020F0502020204030204" pitchFamily="34" charset="0"/>
                <a:cs typeface="Arial" panose="020B0604020202020204" pitchFamily="34" charset="0"/>
              </a:rPr>
              <a:t>لتحيزات الشخصية والمعرفية</a:t>
            </a:r>
            <a:r>
              <a:rPr lang="ar-IQ"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قد يواجه الطلاب صعوبة في تبني التفكير النقدي بسبب التحيزات الشخصية التي تؤثر على قراراتهم البحثية. من الضروري أن يكون الباحث على دراية بهذه التحيزات ويسعى إلى تقييم الأدلة بموضوعية</a:t>
            </a:r>
            <a:r>
              <a:rPr lang="en-US" sz="1800" dirty="0">
                <a:effectLst/>
                <a:latin typeface="Calibri" panose="020F0502020204030204" pitchFamily="34" charset="0"/>
                <a:ea typeface="Calibri" panose="020F0502020204030204" pitchFamily="34" charset="0"/>
                <a:cs typeface="Arial" panose="020B0604020202020204" pitchFamily="34" charset="0"/>
              </a:rPr>
              <a:t> (Paul &amp; Elder, 2014).</a:t>
            </a:r>
          </a:p>
          <a:p>
            <a:pPr marL="342900" marR="0" indent="-342900" algn="r" rtl="1">
              <a:lnSpc>
                <a:spcPct val="107000"/>
              </a:lnSpc>
              <a:spcBef>
                <a:spcPts val="0"/>
              </a:spcBef>
              <a:spcAft>
                <a:spcPts val="800"/>
              </a:spcAft>
              <a:buAutoNum type="arabicPeriod" startAt="2"/>
            </a:pPr>
            <a:r>
              <a:rPr lang="ar-SA" sz="1800" dirty="0">
                <a:effectLst/>
                <a:latin typeface="Calibri" panose="020F0502020204030204" pitchFamily="34" charset="0"/>
                <a:ea typeface="Calibri" panose="020F0502020204030204" pitchFamily="34" charset="0"/>
                <a:cs typeface="Arial" panose="020B0604020202020204" pitchFamily="34" charset="0"/>
              </a:rPr>
              <a:t>محدودية الوصول إلى مصادر المعلومات</a:t>
            </a:r>
            <a:r>
              <a:rPr lang="ar-IQ"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قد يواجه بعض الطلبة قيودًا في الوصول إلى المجلات العلمية أو قواعد البيانات، مما يؤثر على قدرتهم على تحليل الأدلة المتاحة</a:t>
            </a:r>
            <a:r>
              <a:rPr lang="en-US" sz="1800" dirty="0">
                <a:effectLst/>
                <a:latin typeface="Calibri" panose="020F0502020204030204" pitchFamily="34" charset="0"/>
                <a:ea typeface="Calibri" panose="020F0502020204030204" pitchFamily="34" charset="0"/>
                <a:cs typeface="Arial" panose="020B0604020202020204" pitchFamily="34" charset="0"/>
              </a:rPr>
              <a:t>.</a:t>
            </a:r>
            <a:endParaRPr lang="ar-IQ" sz="1800" dirty="0">
              <a:latin typeface="Calibri" panose="020F0502020204030204" pitchFamily="34" charset="0"/>
              <a:ea typeface="Calibri" panose="020F0502020204030204" pitchFamily="34" charset="0"/>
              <a:cs typeface="Arial" panose="020B0604020202020204" pitchFamily="34" charset="0"/>
            </a:endParaRPr>
          </a:p>
          <a:p>
            <a:pPr marL="342900" marR="0" indent="-342900" algn="r" rtl="1">
              <a:lnSpc>
                <a:spcPct val="107000"/>
              </a:lnSpc>
              <a:spcBef>
                <a:spcPts val="0"/>
              </a:spcBef>
              <a:spcAft>
                <a:spcPts val="800"/>
              </a:spcAft>
              <a:buAutoNum type="arabicPeriod" startAt="2"/>
            </a:pPr>
            <a:r>
              <a:rPr lang="ar-IQ"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ضغط الوقت ومتطلبات البحث</a:t>
            </a:r>
            <a:r>
              <a:rPr lang="ar-IQ" sz="1800" dirty="0">
                <a:effectLst/>
                <a:latin typeface="Calibri" panose="020F0502020204030204" pitchFamily="34" charset="0"/>
                <a:ea typeface="Calibri" panose="020F0502020204030204" pitchFamily="34" charset="0"/>
                <a:cs typeface="Arial" panose="020B0604020202020204" pitchFamily="34" charset="0"/>
              </a:rPr>
              <a:t>: </a:t>
            </a:r>
            <a:r>
              <a:rPr lang="ar-SA" sz="1800" dirty="0">
                <a:effectLst/>
                <a:latin typeface="Calibri" panose="020F0502020204030204" pitchFamily="34" charset="0"/>
                <a:ea typeface="Calibri" panose="020F0502020204030204" pitchFamily="34" charset="0"/>
                <a:cs typeface="Arial" panose="020B0604020202020204" pitchFamily="34" charset="0"/>
              </a:rPr>
              <a:t>قد لا يتوفر للطلاب الوقت الكافي لتحليل الأدبيات العلمية بعمق، مما يؤدي إلى الاعتماد على المصادر السريعة بدلاً من تقييمها بشكل نقدي</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effectLst/>
                <a:latin typeface="Calibri" panose="020F0502020204030204" pitchFamily="34" charset="0"/>
                <a:ea typeface="Calibri" panose="020F0502020204030204" pitchFamily="34" charset="0"/>
                <a:cs typeface="Arial" panose="020B0604020202020204" pitchFamily="34" charset="0"/>
              </a:rPr>
              <a:t>Facione</a:t>
            </a:r>
            <a:r>
              <a:rPr lang="en-US" sz="1800" dirty="0">
                <a:effectLst/>
                <a:latin typeface="Calibri" panose="020F0502020204030204" pitchFamily="34" charset="0"/>
                <a:ea typeface="Calibri" panose="020F0502020204030204" pitchFamily="34" charset="0"/>
                <a:cs typeface="Arial" panose="020B0604020202020204" pitchFamily="34" charset="0"/>
              </a:rPr>
              <a:t>, 1990).</a:t>
            </a:r>
            <a:endParaRPr lang="ar-IQ" sz="1800" dirty="0">
              <a:effectLst/>
              <a:latin typeface="Calibri" panose="020F0502020204030204" pitchFamily="34" charset="0"/>
              <a:ea typeface="Calibri" panose="020F0502020204030204" pitchFamily="34" charset="0"/>
              <a:cs typeface="Arial" panose="020B0604020202020204" pitchFamily="34" charset="0"/>
            </a:endParaRPr>
          </a:p>
          <a:p>
            <a:pPr marL="342900" marR="0" indent="-342900" algn="r" rtl="1">
              <a:lnSpc>
                <a:spcPct val="107000"/>
              </a:lnSpc>
              <a:spcBef>
                <a:spcPts val="0"/>
              </a:spcBef>
              <a:spcAft>
                <a:spcPts val="800"/>
              </a:spcAft>
              <a:buAutoNum type="arabicPeriod" startAt="2"/>
            </a:pPr>
            <a:r>
              <a:rPr lang="ar-IQ" sz="1800" dirty="0">
                <a:latin typeface="Calibri" panose="020F0502020204030204" pitchFamily="34" charset="0"/>
                <a:ea typeface="Calibri" panose="020F0502020204030204" pitchFamily="34" charset="0"/>
                <a:cs typeface="Arial" panose="020B0604020202020204" pitchFamily="34" charset="0"/>
              </a:rPr>
              <a:t> </a:t>
            </a:r>
            <a:r>
              <a:rPr lang="ar-IQ" sz="2800" dirty="0">
                <a:effectLst/>
                <a:latin typeface="Simplified Arabic" panose="02020603050405020304" pitchFamily="18" charset="-78"/>
                <a:ea typeface="Calibri" panose="020F0502020204030204" pitchFamily="34" charset="0"/>
                <a:cs typeface="Simplified Arabic" panose="02020603050405020304" pitchFamily="18" charset="-78"/>
              </a:rPr>
              <a:t> </a:t>
            </a:r>
            <a:r>
              <a:rPr lang="ar-SA" sz="1800" dirty="0">
                <a:latin typeface="Calibri" panose="020F0502020204030204" pitchFamily="34" charset="0"/>
                <a:ea typeface="Calibri" panose="020F0502020204030204" pitchFamily="34" charset="0"/>
                <a:cs typeface="Arial" panose="020B0604020202020204" pitchFamily="34" charset="0"/>
              </a:rPr>
              <a:t>مقاومة الأفكار الجديدة في البيئة الأكاديمية</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07000"/>
              </a:lnSpc>
              <a:spcBef>
                <a:spcPts val="0"/>
              </a:spcBef>
              <a:spcAft>
                <a:spcPts val="800"/>
              </a:spcAft>
              <a:buNone/>
            </a:pPr>
            <a:endParaRPr lang="en-US" dirty="0"/>
          </a:p>
        </p:txBody>
      </p:sp>
    </p:spTree>
    <p:extLst>
      <p:ext uri="{BB962C8B-B14F-4D97-AF65-F5344CB8AC3E}">
        <p14:creationId xmlns:p14="http://schemas.microsoft.com/office/powerpoint/2010/main" val="1638073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95AAE1-3EB8-4756-968B-6AA44280D250}"/>
              </a:ext>
            </a:extLst>
          </p:cNvPr>
          <p:cNvSpPr>
            <a:spLocks noGrp="1"/>
          </p:cNvSpPr>
          <p:nvPr>
            <p:ph idx="1"/>
          </p:nvPr>
        </p:nvSpPr>
        <p:spPr>
          <a:blipFill>
            <a:blip r:embed="rId3">
              <a:alphaModFix amt="16000"/>
            </a:blip>
            <a:stretch>
              <a:fillRect/>
            </a:stretch>
          </a:blipFill>
        </p:spPr>
        <p:txBody>
          <a:bodyPr>
            <a:normAutofit/>
          </a:bodyPr>
          <a:lstStyle/>
          <a:p>
            <a:pPr marL="0" marR="0" lvl="0" indent="0" algn="r" defTabSz="914400" rtl="1" eaLnBrk="1" fontAlgn="auto" latinLnBrk="0" hangingPunct="1">
              <a:lnSpc>
                <a:spcPct val="107000"/>
              </a:lnSpc>
              <a:spcBef>
                <a:spcPts val="0"/>
              </a:spcBef>
              <a:spcAft>
                <a:spcPts val="800"/>
              </a:spcAft>
              <a:buClrTx/>
              <a:buSz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3200" b="1" i="1"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Arial" panose="020B0604020202020204" pitchFamily="34" charset="0"/>
              </a:rPr>
              <a:t>استراتيجيات لتعزيز التفكير الناقد لدى طلبة الدراسات العليا</a:t>
            </a:r>
            <a:endParaRPr kumimoji="0" lang="en-US" sz="3200" b="1" i="1"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800"/>
              </a:spcAft>
              <a:buClrTx/>
              <a:buSz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p>
          <a:p>
            <a:pPr marL="457200" marR="0" lvl="0" indent="-457200" algn="r" defTabSz="914400" rtl="1" eaLnBrk="1" fontAlgn="auto" latinLnBrk="0" hangingPunct="1">
              <a:lnSpc>
                <a:spcPct val="107000"/>
              </a:lnSpc>
              <a:spcBef>
                <a:spcPts val="0"/>
              </a:spcBef>
              <a:spcAft>
                <a:spcPts val="800"/>
              </a:spcAft>
              <a:buClrTx/>
              <a:buSzTx/>
              <a:buFont typeface="+mj-lt"/>
              <a:buAutoNum type="arabicPeriod"/>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التدريب على تحليل الأدلة بشكل نقدي</a:t>
            </a:r>
            <a:r>
              <a:rPr kumimoji="0" lang="ar-IQ"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يمكن للطلاب تحسين تفكيرهم النقدي من خلال ممارسة تحليل المقالات العلمية بشكل دوري، ومناقشة نتائجها مع زملائهم</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ar-IQ"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457200" marR="0" lvl="0" indent="-457200" algn="r" defTabSz="914400" rtl="1" eaLnBrk="1" fontAlgn="auto" latinLnBrk="0" hangingPunct="1">
              <a:lnSpc>
                <a:spcPct val="107000"/>
              </a:lnSpc>
              <a:spcBef>
                <a:spcPts val="0"/>
              </a:spcBef>
              <a:spcAft>
                <a:spcPts val="800"/>
              </a:spcAft>
              <a:buClrTx/>
              <a:buSzTx/>
              <a:buFont typeface="+mj-lt"/>
              <a:buAutoNum type="arabicPeriod"/>
              <a:tabLst/>
              <a:defRPr/>
            </a:pP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تطوير مهارات الأسئلة النقدية</a:t>
            </a:r>
            <a:r>
              <a:rPr kumimoji="0" lang="ar-IQ"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يجب أن يتعلم الطلاب كيفية طرح الأسئلة التي تكشف عن قوة الحجج العلمية، مثل</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ar-IQ"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800"/>
              </a:spcAft>
              <a:buClrTx/>
              <a:buSzTx/>
              <a:buNone/>
              <a:tabLst/>
              <a:defRPr/>
            </a:pPr>
            <a:r>
              <a:rPr lang="ar-IQ" sz="2000" dirty="0">
                <a:solidFill>
                  <a:prstClr val="black"/>
                </a:solidFill>
                <a:latin typeface="Calibri" panose="020F0502020204030204" pitchFamily="34" charset="0"/>
                <a:ea typeface="Calibri" panose="020F0502020204030204" pitchFamily="34" charset="0"/>
                <a:cs typeface="Arial" panose="020B0604020202020204" pitchFamily="34" charset="0"/>
              </a:rPr>
              <a:t>          - </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ما الافتراضات الكامنة وراء هذه الدراسة؟</a:t>
            </a:r>
            <a:endParaRPr lang="ar-IQ" sz="20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800"/>
              </a:spcAft>
              <a:buClrTx/>
              <a:buSzTx/>
              <a:buNone/>
              <a:tabLst/>
              <a:defRPr/>
            </a:pPr>
            <a:r>
              <a:rPr kumimoji="0" lang="ar-IQ"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هل هناك مصادر أخرى تدعم هذه النتائج؟</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(Halpern, 2014)</a:t>
            </a:r>
            <a:endParaRPr kumimoji="0" lang="ar-IQ"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800"/>
              </a:spcAft>
              <a:buClrTx/>
              <a:buSzTx/>
              <a:buNone/>
              <a:tabLst/>
              <a:defRPr/>
            </a:pPr>
            <a:r>
              <a:rPr kumimoji="0" lang="ar-IQ"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3. </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استخدام التكنولوجيا في البحث والتقييم</a:t>
            </a:r>
            <a:r>
              <a:rPr kumimoji="0" lang="ar-IQ"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توفر الأدوات الرقمية، مثل</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Google Scholar </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و</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PubMed</a:t>
            </a:r>
            <a:r>
              <a:rPr kumimoji="0" lang="ar-S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إمكانية الوصول إلى مصادر متنوعة، مما يساعد الطلاب على مقارنة الأدلة وتقييمها بشكل أعمق</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a:t>
            </a:r>
          </a:p>
          <a:p>
            <a:pPr marL="0" marR="0" lvl="0" indent="-228600" algn="r" defTabSz="914400" rtl="1"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78763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5635-EBC8-4EC8-B297-0CE44F658BB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30DA1B0-E267-4BF5-AAE5-94BD338F4AE5}"/>
              </a:ext>
            </a:extLst>
          </p:cNvPr>
          <p:cNvSpPr>
            <a:spLocks noGrp="1"/>
          </p:cNvSpPr>
          <p:nvPr>
            <p:ph idx="1"/>
          </p:nvPr>
        </p:nvSpPr>
        <p:spPr>
          <a:solidFill>
            <a:schemeClr val="accent2">
              <a:lumMod val="20000"/>
              <a:lumOff val="80000"/>
            </a:schemeClr>
          </a:solidFill>
        </p:spPr>
        <p:txBody>
          <a:bodyPr/>
          <a:lstStyle/>
          <a:p>
            <a:pPr marL="0" marR="0" indent="0" algn="r" rtl="1">
              <a:lnSpc>
                <a:spcPct val="107000"/>
              </a:lnSpc>
              <a:spcBef>
                <a:spcPts val="0"/>
              </a:spcBef>
              <a:spcAft>
                <a:spcPts val="800"/>
              </a:spcAft>
              <a:buNone/>
            </a:pPr>
            <a:r>
              <a:rPr lang="ar-SA" sz="3600" dirty="0">
                <a:effectLst/>
                <a:latin typeface="Calibri" panose="020F0502020204030204" pitchFamily="34" charset="0"/>
                <a:ea typeface="Calibri" panose="020F0502020204030204" pitchFamily="34" charset="0"/>
                <a:cs typeface="Arial" panose="020B0604020202020204" pitchFamily="34" charset="0"/>
              </a:rPr>
              <a:t>تطبيق التفكير الناقد في البحث العلمي</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Arial" panose="020B0604020202020204" pitchFamily="34" charset="0"/>
              </a:rPr>
              <a:t> • </a:t>
            </a:r>
            <a:r>
              <a:rPr lang="ar-SA" sz="2800" dirty="0">
                <a:effectLst/>
                <a:latin typeface="Calibri" panose="020F0502020204030204" pitchFamily="34" charset="0"/>
                <a:ea typeface="Calibri" panose="020F0502020204030204" pitchFamily="34" charset="0"/>
                <a:cs typeface="Arial" panose="020B0604020202020204" pitchFamily="34" charset="0"/>
              </a:rPr>
              <a:t>تحليل الأدبيات السابقة بشكل نقدي</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Arial" panose="020B0604020202020204" pitchFamily="34" charset="0"/>
              </a:rPr>
              <a:t> • </a:t>
            </a:r>
            <a:r>
              <a:rPr lang="ar-SA" sz="2800" dirty="0">
                <a:effectLst/>
                <a:latin typeface="Calibri" panose="020F0502020204030204" pitchFamily="34" charset="0"/>
                <a:ea typeface="Calibri" panose="020F0502020204030204" pitchFamily="34" charset="0"/>
                <a:cs typeface="Arial" panose="020B0604020202020204" pitchFamily="34" charset="0"/>
              </a:rPr>
              <a:t>التعامل مع التحيزات في البحث العلمي</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Arial" panose="020B0604020202020204" pitchFamily="34" charset="0"/>
              </a:rPr>
              <a:t> • </a:t>
            </a:r>
            <a:r>
              <a:rPr lang="ar-SA" sz="2800" dirty="0">
                <a:effectLst/>
                <a:latin typeface="Calibri" panose="020F0502020204030204" pitchFamily="34" charset="0"/>
                <a:ea typeface="Calibri" panose="020F0502020204030204" pitchFamily="34" charset="0"/>
                <a:cs typeface="Arial" panose="020B0604020202020204" pitchFamily="34" charset="0"/>
              </a:rPr>
              <a:t>التفكير في منهجيات البحث المناسبة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Arial" panose="020B0604020202020204" pitchFamily="34" charset="0"/>
              </a:rPr>
              <a:t> • </a:t>
            </a:r>
            <a:r>
              <a:rPr lang="ar-SA" sz="2800" dirty="0">
                <a:effectLst/>
                <a:latin typeface="Calibri" panose="020F0502020204030204" pitchFamily="34" charset="0"/>
                <a:ea typeface="Calibri" panose="020F0502020204030204" pitchFamily="34" charset="0"/>
                <a:cs typeface="Arial" panose="020B0604020202020204" pitchFamily="34" charset="0"/>
              </a:rPr>
              <a:t>تقييم البيانات والمخرجات البحثية بدقة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3756218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26000" b="-3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1F02C7-0666-4EF9-9E4E-840BEBC3714A}"/>
              </a:ext>
            </a:extLst>
          </p:cNvPr>
          <p:cNvSpPr>
            <a:spLocks noGrp="1"/>
          </p:cNvSpPr>
          <p:nvPr>
            <p:ph idx="1"/>
          </p:nvPr>
        </p:nvSpPr>
        <p:spPr>
          <a:xfrm>
            <a:off x="1104900" y="1485899"/>
            <a:ext cx="10515600" cy="3548063"/>
          </a:xfrm>
        </p:spPr>
        <p:txBody>
          <a:bodyPr>
            <a:normAutofit/>
          </a:bodyPr>
          <a:lstStyle/>
          <a:p>
            <a:pPr marL="0" marR="0" indent="0" algn="r" rtl="1">
              <a:lnSpc>
                <a:spcPct val="107000"/>
              </a:lnSpc>
              <a:spcBef>
                <a:spcPts val="0"/>
              </a:spcBef>
              <a:spcAft>
                <a:spcPts val="800"/>
              </a:spcAft>
              <a:buNone/>
            </a:pPr>
            <a:r>
              <a:rPr lang="ar-IQ" sz="3200" b="1" dirty="0">
                <a:latin typeface="Simplified Arabic" panose="02020603050405020304" pitchFamily="18" charset="-78"/>
                <a:ea typeface="Calibri" panose="020F0502020204030204" pitchFamily="34" charset="0"/>
                <a:cs typeface="Simplified Arabic" panose="02020603050405020304" pitchFamily="18" charset="-78"/>
              </a:rPr>
              <a:t>خلاصة</a:t>
            </a:r>
          </a:p>
          <a:p>
            <a:pPr algn="r" rtl="1"/>
            <a:r>
              <a:rPr lang="ar-SA" sz="2800" dirty="0">
                <a:effectLst/>
                <a:latin typeface="Calibri" panose="020F0502020204030204" pitchFamily="34" charset="0"/>
                <a:ea typeface="Calibri" panose="020F0502020204030204" pitchFamily="34" charset="0"/>
                <a:cs typeface="Arial" panose="020B0604020202020204" pitchFamily="34" charset="0"/>
              </a:rPr>
              <a:t>التفكير الناقد مهارة أساسية لطلبة الدراسات العليا، حيث يساعدهم على تحليل المعلومات وتقييمها بموضوعية، مما يمكنهم من إجراء أبحاث ذات جودة عالية واتخاذ قرارات أكاديمية سليمة. </a:t>
            </a:r>
            <a:endParaRPr lang="en-US" sz="2800" dirty="0"/>
          </a:p>
          <a:p>
            <a:pPr marL="0" marR="0" indent="0" algn="r" rtl="1">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ar-SA" sz="2800" dirty="0">
                <a:effectLst/>
                <a:latin typeface="Calibri" panose="020F0502020204030204" pitchFamily="34" charset="0"/>
                <a:ea typeface="Calibri" panose="020F0502020204030204" pitchFamily="34" charset="0"/>
                <a:cs typeface="Arial" panose="020B0604020202020204" pitchFamily="34" charset="0"/>
              </a:rPr>
              <a:t>يمكن للطلاب تعزيز هذه المهارة من خلال ممارسة التحليل النقدي، وتطوير قدرتهم على طرح الأسئلة الفعالة، والاستفادة من المصادر العلمية الموثوقة</a:t>
            </a:r>
            <a:endParaRPr lang="ar-IQ" sz="2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07000"/>
              </a:lnSpc>
              <a:spcBef>
                <a:spcPts val="0"/>
              </a:spcBef>
              <a:spcAft>
                <a:spcPts val="800"/>
              </a:spcAft>
              <a:buNone/>
            </a:pPr>
            <a:endParaRPr lang="en-US" dirty="0"/>
          </a:p>
        </p:txBody>
      </p:sp>
    </p:spTree>
    <p:extLst>
      <p:ext uri="{BB962C8B-B14F-4D97-AF65-F5344CB8AC3E}">
        <p14:creationId xmlns:p14="http://schemas.microsoft.com/office/powerpoint/2010/main" val="1832055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16000"/>
          </a:blip>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231E37-0F66-4947-BC85-729E50F10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2687" y="1235253"/>
            <a:ext cx="5929313" cy="48021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a:extLst>
              <a:ext uri="{FF2B5EF4-FFF2-40B4-BE49-F238E27FC236}">
                <a16:creationId xmlns:a16="http://schemas.microsoft.com/office/drawing/2014/main" id="{72D20011-8A6E-4872-A332-7A1221559D13}"/>
              </a:ext>
            </a:extLst>
          </p:cNvPr>
          <p:cNvSpPr txBox="1"/>
          <p:nvPr/>
        </p:nvSpPr>
        <p:spPr>
          <a:xfrm>
            <a:off x="4438650" y="2271713"/>
            <a:ext cx="2752725" cy="523220"/>
          </a:xfrm>
          <a:prstGeom prst="rect">
            <a:avLst/>
          </a:prstGeom>
          <a:noFill/>
        </p:spPr>
        <p:txBody>
          <a:bodyPr wrap="square" rtlCol="0">
            <a:spAutoFit/>
          </a:bodyPr>
          <a:lstStyle/>
          <a:p>
            <a:r>
              <a:rPr lang="ar-IQ" sz="2800" dirty="0"/>
              <a:t>شكرا لحسن الاصغاء</a:t>
            </a:r>
            <a:endParaRPr lang="en-US" sz="2800" dirty="0"/>
          </a:p>
        </p:txBody>
      </p:sp>
      <p:sp>
        <p:nvSpPr>
          <p:cNvPr id="6" name="TextBox 5">
            <a:extLst>
              <a:ext uri="{FF2B5EF4-FFF2-40B4-BE49-F238E27FC236}">
                <a16:creationId xmlns:a16="http://schemas.microsoft.com/office/drawing/2014/main" id="{B6722B35-43D1-4372-B151-49838D8D7681}"/>
              </a:ext>
            </a:extLst>
          </p:cNvPr>
          <p:cNvSpPr txBox="1"/>
          <p:nvPr/>
        </p:nvSpPr>
        <p:spPr>
          <a:xfrm>
            <a:off x="3867149" y="3429000"/>
            <a:ext cx="3100388" cy="461665"/>
          </a:xfrm>
          <a:prstGeom prst="rect">
            <a:avLst/>
          </a:prstGeom>
          <a:noFill/>
        </p:spPr>
        <p:txBody>
          <a:bodyPr wrap="square" rtlCol="0">
            <a:spAutoFit/>
          </a:bodyPr>
          <a:lstStyle/>
          <a:p>
            <a:r>
              <a:rPr lang="ar-IQ" sz="2400" b="1" dirty="0">
                <a:solidFill>
                  <a:srgbClr val="FF0000"/>
                </a:solidFill>
              </a:rPr>
              <a:t>تمنياتي لكم بالتوفيق والنجاح</a:t>
            </a:r>
            <a:endParaRPr lang="en-US" sz="2400" b="1" dirty="0">
              <a:solidFill>
                <a:srgbClr val="FF0000"/>
              </a:solidFill>
            </a:endParaRPr>
          </a:p>
        </p:txBody>
      </p:sp>
    </p:spTree>
    <p:extLst>
      <p:ext uri="{BB962C8B-B14F-4D97-AF65-F5344CB8AC3E}">
        <p14:creationId xmlns:p14="http://schemas.microsoft.com/office/powerpoint/2010/main" val="4280161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9000" r="-2000" b="-6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8AA6-E01A-460B-848F-CF76432D0157}"/>
              </a:ext>
            </a:extLst>
          </p:cNvPr>
          <p:cNvSpPr>
            <a:spLocks noGrp="1"/>
          </p:cNvSpPr>
          <p:nvPr>
            <p:ph type="title"/>
          </p:nvPr>
        </p:nvSpPr>
        <p:spPr>
          <a:xfrm>
            <a:off x="-519112" y="922337"/>
            <a:ext cx="10515600" cy="1325563"/>
          </a:xfrm>
        </p:spPr>
        <p:txBody>
          <a:bodyPr/>
          <a:lstStyle/>
          <a:p>
            <a:pPr algn="r" rtl="1"/>
            <a:r>
              <a:rPr lang="ar-IQ" dirty="0"/>
              <a:t>سنتناول في هذه المحاضرة الجوانب الاتية</a:t>
            </a:r>
            <a:endParaRPr lang="en-US" dirty="0"/>
          </a:p>
        </p:txBody>
      </p:sp>
      <p:sp>
        <p:nvSpPr>
          <p:cNvPr id="3" name="Content Placeholder 2">
            <a:extLst>
              <a:ext uri="{FF2B5EF4-FFF2-40B4-BE49-F238E27FC236}">
                <a16:creationId xmlns:a16="http://schemas.microsoft.com/office/drawing/2014/main" id="{EC5362B6-D588-4C02-B78F-F93C079F97AA}"/>
              </a:ext>
            </a:extLst>
          </p:cNvPr>
          <p:cNvSpPr>
            <a:spLocks noGrp="1"/>
          </p:cNvSpPr>
          <p:nvPr>
            <p:ph idx="1"/>
          </p:nvPr>
        </p:nvSpPr>
        <p:spPr>
          <a:xfrm>
            <a:off x="-1005591" y="1975526"/>
            <a:ext cx="10515600" cy="4351338"/>
          </a:xfrm>
        </p:spPr>
        <p:txBody>
          <a:bodyPr/>
          <a:lstStyle/>
          <a:p>
            <a:pPr marR="0" lvl="0" algn="r" defTabSz="914400" rtl="1"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ar-SA"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تعريف التفكير الناقد</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R="0" lvl="0" algn="r" defTabSz="914400" rtl="1"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ar-IQ"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اهمية التفكير الناقد</a:t>
            </a:r>
          </a:p>
          <a:p>
            <a:pPr marR="0" lvl="0" algn="r" defTabSz="914400" rtl="1"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ar-IQ" dirty="0">
                <a:solidFill>
                  <a:prstClr val="black"/>
                </a:solidFill>
                <a:latin typeface="Calibri" panose="020F0502020204030204" pitchFamily="34" charset="0"/>
                <a:ea typeface="Calibri" panose="020F0502020204030204" pitchFamily="34" charset="0"/>
                <a:cs typeface="Arial" panose="020B0604020202020204" pitchFamily="34" charset="0"/>
              </a:rPr>
              <a:t>فنيات التفكير الناقد</a:t>
            </a:r>
          </a:p>
          <a:p>
            <a:pPr marR="0" lvl="0" algn="r" defTabSz="914400" rtl="1"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ar-IQ"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مهارات التفكير الناقد</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R="0" lvl="0" algn="r" defTabSz="914400" rtl="1"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SA"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أهميته في البحث العلمي والدراسات العليا</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t>
            </a:r>
            <a:endParaRPr lang="en-US" dirty="0"/>
          </a:p>
        </p:txBody>
      </p:sp>
      <p:pic>
        <p:nvPicPr>
          <p:cNvPr id="5" name="Picture 4">
            <a:extLst>
              <a:ext uri="{FF2B5EF4-FFF2-40B4-BE49-F238E27FC236}">
                <a16:creationId xmlns:a16="http://schemas.microsoft.com/office/drawing/2014/main" id="{ECFAB132-FB70-44F7-8F4F-1EC6CDB66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31" y="2653260"/>
            <a:ext cx="3333281" cy="26982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603326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stretch>
            <a:fillRect l="-6000" t="-79000" r="-12000" b="-7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3C1AA-EAAE-4269-85FA-D2B35C25AC8E}"/>
              </a:ext>
            </a:extLst>
          </p:cNvPr>
          <p:cNvSpPr>
            <a:spLocks noGrp="1"/>
          </p:cNvSpPr>
          <p:nvPr>
            <p:ph type="title"/>
          </p:nvPr>
        </p:nvSpPr>
        <p:spPr/>
        <p:txBody>
          <a:bodyPr/>
          <a:lstStyle/>
          <a:p>
            <a:pPr algn="ctr" rtl="1"/>
            <a:r>
              <a:rPr lang="ar-IQ" i="1" dirty="0">
                <a:solidFill>
                  <a:srgbClr val="FF0000"/>
                </a:solidFill>
              </a:rPr>
              <a:t>التفكير.. ومهارات التفكير</a:t>
            </a:r>
            <a:endParaRPr lang="en-US" i="1" dirty="0">
              <a:solidFill>
                <a:srgbClr val="FF0000"/>
              </a:solidFill>
            </a:endParaRPr>
          </a:p>
        </p:txBody>
      </p:sp>
      <p:sp>
        <p:nvSpPr>
          <p:cNvPr id="3" name="Content Placeholder 2">
            <a:extLst>
              <a:ext uri="{FF2B5EF4-FFF2-40B4-BE49-F238E27FC236}">
                <a16:creationId xmlns:a16="http://schemas.microsoft.com/office/drawing/2014/main" id="{C8672511-C190-44F1-9CEE-430FC7F82534}"/>
              </a:ext>
            </a:extLst>
          </p:cNvPr>
          <p:cNvSpPr>
            <a:spLocks noGrp="1"/>
          </p:cNvSpPr>
          <p:nvPr>
            <p:ph idx="1"/>
          </p:nvPr>
        </p:nvSpPr>
        <p:spPr/>
        <p:txBody>
          <a:bodyPr>
            <a:normAutofit/>
          </a:bodyPr>
          <a:lstStyle/>
          <a:p>
            <a:pPr marL="0" marR="0" algn="r" rtl="1">
              <a:lnSpc>
                <a:spcPct val="107000"/>
              </a:lnSpc>
              <a:spcBef>
                <a:spcPts val="0"/>
              </a:spcBef>
              <a:spcAft>
                <a:spcPts val="800"/>
              </a:spcAft>
            </a:pPr>
            <a:r>
              <a:rPr lang="ar-SA" sz="2800" u="sng" dirty="0">
                <a:solidFill>
                  <a:srgbClr val="FF0000"/>
                </a:solidFill>
                <a:effectLst/>
                <a:latin typeface="Calibri" panose="020F0502020204030204" pitchFamily="34" charset="0"/>
                <a:ea typeface="Calibri" panose="020F0502020204030204" pitchFamily="34" charset="0"/>
                <a:cs typeface="Arial" panose="020B0604020202020204" pitchFamily="34" charset="0"/>
              </a:rPr>
              <a:t>التفكير</a:t>
            </a:r>
            <a:r>
              <a:rPr lang="ar-SA" sz="2800" dirty="0">
                <a:effectLst/>
                <a:latin typeface="Calibri" panose="020F0502020204030204" pitchFamily="34" charset="0"/>
                <a:ea typeface="Calibri" panose="020F0502020204030204" pitchFamily="34" charset="0"/>
                <a:cs typeface="Arial" panose="020B0604020202020204" pitchFamily="34" charset="0"/>
              </a:rPr>
              <a:t> هو العملية العقلية التي يستخدمها الإنسان لاكتساب المعرفة، وتحليل المعلومات، واتخاذ القرارات. يمكن تحسين هذه العملية من خلال تعلم وتطوير مهارات التفكير المختلفة، مما يساعد الأفراد على حل المشكلات بطريقة أكثر كفاءة واتخاذ قرارات مدروسة</a:t>
            </a:r>
            <a:r>
              <a:rPr lang="en-US" sz="2800" dirty="0">
                <a:effectLst/>
                <a:latin typeface="Calibri" panose="020F0502020204030204" pitchFamily="34" charset="0"/>
                <a:ea typeface="Calibri" panose="020F0502020204030204" pitchFamily="34" charset="0"/>
                <a:cs typeface="Arial" panose="020B0604020202020204" pitchFamily="34" charset="0"/>
              </a:rPr>
              <a:t>.</a:t>
            </a:r>
          </a:p>
          <a:p>
            <a:pPr marL="0" marR="0" algn="r" rtl="1">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ar-SA" sz="2800" u="sng" dirty="0">
                <a:solidFill>
                  <a:srgbClr val="FF0000"/>
                </a:solidFill>
                <a:effectLst/>
                <a:latin typeface="Calibri" panose="020F0502020204030204" pitchFamily="34" charset="0"/>
                <a:ea typeface="Calibri" panose="020F0502020204030204" pitchFamily="34" charset="0"/>
                <a:cs typeface="Arial" panose="020B0604020202020204" pitchFamily="34" charset="0"/>
              </a:rPr>
              <a:t>مفهوم مهارات التفكير</a:t>
            </a:r>
            <a:r>
              <a:rPr lang="en-US" sz="2800" u="sng"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p>
          <a:p>
            <a:pPr marL="0" marR="0" algn="r" rtl="1">
              <a:lnSpc>
                <a:spcPct val="107000"/>
              </a:lnSpc>
              <a:spcBef>
                <a:spcPts val="0"/>
              </a:spcBef>
              <a:spcAft>
                <a:spcPts val="800"/>
              </a:spcAft>
            </a:pPr>
            <a:r>
              <a:rPr lang="ar-SA" sz="2800" dirty="0">
                <a:effectLst/>
                <a:latin typeface="Calibri" panose="020F0502020204030204" pitchFamily="34" charset="0"/>
                <a:ea typeface="Calibri" panose="020F0502020204030204" pitchFamily="34" charset="0"/>
                <a:cs typeface="Arial" panose="020B0604020202020204" pitchFamily="34" charset="0"/>
              </a:rPr>
              <a:t>تشير مهارات التفكير إلى القدرات العقلية التي تتيح للفرد التعامل مع المعلومات بطريقة منظمة، وتحليلها، واستنتاج النتائج بناءً على أدلة منطقية. وتنقسم إلى عدة أنواع، مثل التفكير الناقد، والتفكير الإبداعي، والتفكير التحليلي، وغيرها</a:t>
            </a:r>
            <a:r>
              <a:rPr lang="en-US" sz="2800" dirty="0">
                <a:effectLst/>
                <a:latin typeface="Calibri" panose="020F0502020204030204" pitchFamily="34" charset="0"/>
                <a:ea typeface="Calibri" panose="020F050202020403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3710669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t="-11000" r="-15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A3C3E3-F049-4CF8-A3C8-BA639A2EE543}"/>
              </a:ext>
            </a:extLst>
          </p:cNvPr>
          <p:cNvSpPr>
            <a:spLocks noGrp="1"/>
          </p:cNvSpPr>
          <p:nvPr>
            <p:ph idx="1"/>
          </p:nvPr>
        </p:nvSpPr>
        <p:spPr>
          <a:xfrm>
            <a:off x="5568552" y="1257300"/>
            <a:ext cx="5163376" cy="4289061"/>
          </a:xfrm>
        </p:spPr>
        <p:txBody>
          <a:bodyPr>
            <a:normAutofit fontScale="25000" lnSpcReduction="20000"/>
          </a:bodyPr>
          <a:lstStyle/>
          <a:p>
            <a:pPr marL="0" marR="0" indent="0" algn="r" rtl="1">
              <a:lnSpc>
                <a:spcPct val="107000"/>
              </a:lnSpc>
              <a:spcBef>
                <a:spcPts val="0"/>
              </a:spcBef>
              <a:spcAft>
                <a:spcPts val="800"/>
              </a:spcAft>
              <a:buNone/>
            </a:pPr>
            <a:endParaRPr lang="ar-SA" sz="2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07000"/>
              </a:lnSpc>
              <a:spcBef>
                <a:spcPts val="0"/>
              </a:spcBef>
              <a:spcAft>
                <a:spcPts val="800"/>
              </a:spcAft>
              <a:buNone/>
            </a:pPr>
            <a:r>
              <a:rPr lang="ar-SA" sz="80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1</a:t>
            </a:r>
            <a:r>
              <a:rPr lang="ar-SA" sz="8000" b="1" dirty="0">
                <a:solidFill>
                  <a:srgbClr val="0070C0"/>
                </a:solidFill>
                <a:latin typeface="Calibri" panose="020F0502020204030204" pitchFamily="34" charset="0"/>
                <a:ea typeface="Calibri" panose="020F0502020204030204" pitchFamily="34" charset="0"/>
                <a:cs typeface="Arial" panose="020B0604020202020204" pitchFamily="34" charset="0"/>
              </a:rPr>
              <a:t>. </a:t>
            </a:r>
            <a:r>
              <a:rPr lang="ar-SA" sz="7200" b="1" dirty="0">
                <a:solidFill>
                  <a:srgbClr val="0070C0"/>
                </a:solidFill>
                <a:latin typeface="Calibri" panose="020F0502020204030204" pitchFamily="34" charset="0"/>
                <a:ea typeface="Calibri" panose="020F0502020204030204" pitchFamily="34" charset="0"/>
                <a:cs typeface="Arial" panose="020B0604020202020204" pitchFamily="34" charset="0"/>
              </a:rPr>
              <a:t>الممارسة </a:t>
            </a:r>
            <a:r>
              <a:rPr lang="ar-SA" sz="7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المستمرة</a:t>
            </a:r>
          </a:p>
          <a:p>
            <a:pPr marL="0" marR="0" indent="0" algn="r" rtl="1">
              <a:lnSpc>
                <a:spcPct val="107000"/>
              </a:lnSpc>
              <a:spcBef>
                <a:spcPts val="0"/>
              </a:spcBef>
              <a:spcAft>
                <a:spcPts val="800"/>
              </a:spcAft>
              <a:buNone/>
            </a:pPr>
            <a:r>
              <a:rPr lang="ar-SA" sz="7200" dirty="0">
                <a:effectLst/>
                <a:latin typeface="Calibri" panose="020F0502020204030204" pitchFamily="34" charset="0"/>
                <a:ea typeface="Calibri" panose="020F0502020204030204" pitchFamily="34" charset="0"/>
                <a:cs typeface="Arial" panose="020B0604020202020204" pitchFamily="34" charset="0"/>
              </a:rPr>
              <a:t> • قراءة الكتب والمقالات العلمية لتوسيع نطاق المعرفة.</a:t>
            </a:r>
          </a:p>
          <a:p>
            <a:pPr marL="0" marR="0" indent="0" algn="r" rtl="1">
              <a:lnSpc>
                <a:spcPct val="107000"/>
              </a:lnSpc>
              <a:spcBef>
                <a:spcPts val="0"/>
              </a:spcBef>
              <a:spcAft>
                <a:spcPts val="800"/>
              </a:spcAft>
              <a:buNone/>
            </a:pPr>
            <a:r>
              <a:rPr lang="ar-SA" sz="7200" dirty="0">
                <a:effectLst/>
                <a:latin typeface="Calibri" panose="020F0502020204030204" pitchFamily="34" charset="0"/>
                <a:ea typeface="Calibri" panose="020F0502020204030204" pitchFamily="34" charset="0"/>
                <a:cs typeface="Arial" panose="020B0604020202020204" pitchFamily="34" charset="0"/>
              </a:rPr>
              <a:t> • تحليل المشكلات اليومية والتفكير في حلول منطقية لها.</a:t>
            </a:r>
          </a:p>
          <a:p>
            <a:pPr marL="0" marR="0" indent="0" algn="r" rtl="1">
              <a:lnSpc>
                <a:spcPct val="107000"/>
              </a:lnSpc>
              <a:spcBef>
                <a:spcPts val="0"/>
              </a:spcBef>
              <a:spcAft>
                <a:spcPts val="800"/>
              </a:spcAft>
              <a:buNone/>
            </a:pPr>
            <a:endParaRPr lang="ar-SA" sz="72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07000"/>
              </a:lnSpc>
              <a:spcBef>
                <a:spcPts val="0"/>
              </a:spcBef>
              <a:spcAft>
                <a:spcPts val="800"/>
              </a:spcAft>
              <a:buNone/>
            </a:pPr>
            <a:r>
              <a:rPr lang="ar-SA" sz="72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2. استخدام استراتيجيات التفكير المختلفة</a:t>
            </a:r>
          </a:p>
          <a:p>
            <a:pPr marL="0" marR="0" indent="0" algn="r" rtl="1">
              <a:lnSpc>
                <a:spcPct val="107000"/>
              </a:lnSpc>
              <a:spcBef>
                <a:spcPts val="0"/>
              </a:spcBef>
              <a:spcAft>
                <a:spcPts val="800"/>
              </a:spcAft>
              <a:buNone/>
            </a:pPr>
            <a:r>
              <a:rPr lang="ar-SA" sz="7200" dirty="0">
                <a:effectLst/>
                <a:latin typeface="Calibri" panose="020F0502020204030204" pitchFamily="34" charset="0"/>
                <a:ea typeface="Calibri" panose="020F0502020204030204" pitchFamily="34" charset="0"/>
                <a:cs typeface="Arial" panose="020B0604020202020204" pitchFamily="34" charset="0"/>
              </a:rPr>
              <a:t> • العصف الذهني: لتوليد أفكار جديدة وحلول إبداعية.</a:t>
            </a:r>
          </a:p>
          <a:p>
            <a:pPr marL="0" marR="0" indent="0" algn="r" rtl="1">
              <a:lnSpc>
                <a:spcPct val="107000"/>
              </a:lnSpc>
              <a:spcBef>
                <a:spcPts val="0"/>
              </a:spcBef>
              <a:spcAft>
                <a:spcPts val="800"/>
              </a:spcAft>
              <a:buNone/>
            </a:pPr>
            <a:r>
              <a:rPr lang="ar-SA" sz="7200" dirty="0">
                <a:effectLst/>
                <a:latin typeface="Calibri" panose="020F0502020204030204" pitchFamily="34" charset="0"/>
                <a:ea typeface="Calibri" panose="020F0502020204030204" pitchFamily="34" charset="0"/>
                <a:cs typeface="Arial" panose="020B0604020202020204" pitchFamily="34" charset="0"/>
              </a:rPr>
              <a:t> • الخرائط الذهنية: لتنظيم المعلومات بصريًا وتسهيل تحليلها.</a:t>
            </a:r>
          </a:p>
          <a:p>
            <a:pPr marL="0" marR="0" indent="0" algn="r" rtl="1">
              <a:lnSpc>
                <a:spcPct val="107000"/>
              </a:lnSpc>
              <a:spcBef>
                <a:spcPts val="0"/>
              </a:spcBef>
              <a:spcAft>
                <a:spcPts val="800"/>
              </a:spcAft>
              <a:buNone/>
            </a:pPr>
            <a:r>
              <a:rPr lang="ar-SA" sz="7200" dirty="0">
                <a:effectLst/>
                <a:latin typeface="Calibri" panose="020F0502020204030204" pitchFamily="34" charset="0"/>
                <a:ea typeface="Calibri" panose="020F0502020204030204" pitchFamily="34" charset="0"/>
                <a:cs typeface="Arial" panose="020B0604020202020204" pitchFamily="34" charset="0"/>
              </a:rPr>
              <a:t> • طرح الأسئلة النقدية: مثل “لماذا؟” و”كيف؟” لتشجيع التفكير العميق.</a:t>
            </a:r>
          </a:p>
          <a:p>
            <a:pPr marL="0" indent="0" algn="r" rtl="1">
              <a:lnSpc>
                <a:spcPct val="107000"/>
              </a:lnSpc>
              <a:spcBef>
                <a:spcPts val="0"/>
              </a:spcBef>
              <a:spcAft>
                <a:spcPts val="800"/>
              </a:spcAft>
              <a:buNone/>
            </a:pPr>
            <a:r>
              <a:rPr lang="ar-SA" sz="7200" b="1" dirty="0">
                <a:solidFill>
                  <a:srgbClr val="0070C0"/>
                </a:solidFill>
                <a:latin typeface="Calibri" panose="020F0502020204030204" pitchFamily="34" charset="0"/>
                <a:ea typeface="Calibri" panose="020F0502020204030204" pitchFamily="34" charset="0"/>
                <a:cs typeface="Arial" panose="020B0604020202020204" pitchFamily="34" charset="0"/>
              </a:rPr>
              <a:t>3</a:t>
            </a:r>
            <a:r>
              <a:rPr lang="ar-IQ" sz="7200" b="1" dirty="0">
                <a:solidFill>
                  <a:srgbClr val="0070C0"/>
                </a:solidFill>
                <a:latin typeface="Calibri" panose="020F0502020204030204" pitchFamily="34" charset="0"/>
                <a:ea typeface="Calibri" panose="020F0502020204030204" pitchFamily="34" charset="0"/>
                <a:cs typeface="Arial" panose="020B0604020202020204" pitchFamily="34" charset="0"/>
              </a:rPr>
              <a:t>. </a:t>
            </a:r>
            <a:r>
              <a:rPr lang="ar-SA" sz="7200" b="1" dirty="0">
                <a:solidFill>
                  <a:srgbClr val="0070C0"/>
                </a:solidFill>
                <a:latin typeface="Calibri" panose="020F0502020204030204" pitchFamily="34" charset="0"/>
                <a:ea typeface="Calibri" panose="020F0502020204030204" pitchFamily="34" charset="0"/>
                <a:cs typeface="Arial" panose="020B0604020202020204" pitchFamily="34" charset="0"/>
              </a:rPr>
              <a:t>التدريب على حل المشكلات</a:t>
            </a:r>
          </a:p>
          <a:p>
            <a:pPr marL="0" indent="0" algn="r" rtl="1">
              <a:lnSpc>
                <a:spcPct val="107000"/>
              </a:lnSpc>
              <a:spcBef>
                <a:spcPts val="0"/>
              </a:spcBef>
              <a:spcAft>
                <a:spcPts val="800"/>
              </a:spcAft>
              <a:buNone/>
            </a:pPr>
            <a:r>
              <a:rPr lang="ar-SA" sz="7200" dirty="0">
                <a:latin typeface="Calibri" panose="020F0502020204030204" pitchFamily="34" charset="0"/>
                <a:ea typeface="Calibri" panose="020F0502020204030204" pitchFamily="34" charset="0"/>
                <a:cs typeface="Arial" panose="020B0604020202020204" pitchFamily="34" charset="0"/>
              </a:rPr>
              <a:t> • مواجهة التحديات بدلاً من تجنبها.</a:t>
            </a:r>
          </a:p>
          <a:p>
            <a:pPr marL="0" indent="0" algn="r" rtl="1">
              <a:lnSpc>
                <a:spcPct val="107000"/>
              </a:lnSpc>
              <a:spcBef>
                <a:spcPts val="0"/>
              </a:spcBef>
              <a:spcAft>
                <a:spcPts val="800"/>
              </a:spcAft>
              <a:buNone/>
            </a:pPr>
            <a:r>
              <a:rPr lang="ar-SA" sz="7200" dirty="0">
                <a:latin typeface="Calibri" panose="020F0502020204030204" pitchFamily="34" charset="0"/>
                <a:ea typeface="Calibri" panose="020F0502020204030204" pitchFamily="34" charset="0"/>
                <a:cs typeface="Arial" panose="020B0604020202020204" pitchFamily="34" charset="0"/>
              </a:rPr>
              <a:t> • تقسيم المشكلة إلى أجزاء صغيرة وتحليلها بشكل منهجي.</a:t>
            </a:r>
          </a:p>
          <a:p>
            <a:pPr marL="0" marR="0" indent="0" algn="r" rtl="1">
              <a:lnSpc>
                <a:spcPct val="107000"/>
              </a:lnSpc>
              <a:spcBef>
                <a:spcPts val="0"/>
              </a:spcBef>
              <a:spcAft>
                <a:spcPts val="800"/>
              </a:spcAft>
              <a:buNone/>
            </a:pPr>
            <a:endParaRPr lang="en-US" dirty="0"/>
          </a:p>
        </p:txBody>
      </p:sp>
      <p:sp>
        <p:nvSpPr>
          <p:cNvPr id="5" name="TextBox 4">
            <a:extLst>
              <a:ext uri="{FF2B5EF4-FFF2-40B4-BE49-F238E27FC236}">
                <a16:creationId xmlns:a16="http://schemas.microsoft.com/office/drawing/2014/main" id="{EF0DE9D1-9C42-4901-A8F9-DF767840C108}"/>
              </a:ext>
            </a:extLst>
          </p:cNvPr>
          <p:cNvSpPr txBox="1"/>
          <p:nvPr/>
        </p:nvSpPr>
        <p:spPr>
          <a:xfrm>
            <a:off x="1199214" y="1231716"/>
            <a:ext cx="4244324" cy="4075346"/>
          </a:xfrm>
          <a:prstGeom prst="rect">
            <a:avLst/>
          </a:prstGeom>
          <a:noFill/>
        </p:spPr>
        <p:txBody>
          <a:bodyPr wrap="square">
            <a:spAutoFit/>
          </a:bodyPr>
          <a:lstStyle/>
          <a:p>
            <a:pPr marL="0" marR="0" indent="0" algn="r" rtl="1">
              <a:lnSpc>
                <a:spcPct val="107000"/>
              </a:lnSpc>
              <a:spcBef>
                <a:spcPts val="0"/>
              </a:spcBef>
              <a:spcAft>
                <a:spcPts val="800"/>
              </a:spcAft>
              <a:buNone/>
            </a:pPr>
            <a:r>
              <a:rPr lang="ar-IQ"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4. </a:t>
            </a:r>
            <a:r>
              <a:rPr lang="ar-SA"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الانفتاح على وجهات النظر المختلفة</a:t>
            </a:r>
          </a:p>
          <a:p>
            <a:pPr marL="0" marR="0" indent="0" algn="r" rtl="1">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 • الاستماع إلى آراء الآخرين وتحليلها دون تحيز.</a:t>
            </a:r>
          </a:p>
          <a:p>
            <a:pPr marL="0" marR="0" indent="0" algn="r" rtl="1">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 • تجربة استراتيجيات مختلفة لحل المشكلات.</a:t>
            </a:r>
          </a:p>
          <a:p>
            <a:pPr marL="0" marR="0" indent="0" algn="r" rtl="1">
              <a:lnSpc>
                <a:spcPct val="107000"/>
              </a:lnSpc>
              <a:spcBef>
                <a:spcPts val="0"/>
              </a:spcBef>
              <a:spcAft>
                <a:spcPts val="800"/>
              </a:spcAft>
              <a:buNone/>
            </a:pPr>
            <a:endParaRPr lang="ar-SA"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07000"/>
              </a:lnSpc>
              <a:spcBef>
                <a:spcPts val="0"/>
              </a:spcBef>
              <a:spcAft>
                <a:spcPts val="800"/>
              </a:spcAft>
              <a:buNone/>
            </a:pPr>
            <a:r>
              <a:rPr lang="ar-SA" sz="1800"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5. تنمية مهارات التحليل والتقييم</a:t>
            </a:r>
          </a:p>
          <a:p>
            <a:pPr marL="0" marR="0" indent="0" algn="r" rtl="1">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 • مراجعة الأفكار والمعلومات قبل قبولها كحقائق.</a:t>
            </a:r>
          </a:p>
          <a:p>
            <a:pPr marL="0" marR="0" indent="0" algn="r" rtl="1">
              <a:lnSpc>
                <a:spcPct val="107000"/>
              </a:lnSpc>
              <a:spcBef>
                <a:spcPts val="0"/>
              </a:spcBef>
              <a:spcAft>
                <a:spcPts val="800"/>
              </a:spcAft>
              <a:buNone/>
            </a:pPr>
            <a:r>
              <a:rPr lang="ar-SA" sz="1800" dirty="0">
                <a:effectLst/>
                <a:latin typeface="Calibri" panose="020F0502020204030204" pitchFamily="34" charset="0"/>
                <a:ea typeface="Calibri" panose="020F0502020204030204" pitchFamily="34" charset="0"/>
                <a:cs typeface="Arial" panose="020B0604020202020204" pitchFamily="34" charset="0"/>
              </a:rPr>
              <a:t> • البحث عن مصادر موثوقة وتجنب المعلومات غير الموثوقة</a:t>
            </a:r>
            <a:r>
              <a:rPr lang="ar-SA" sz="900" dirty="0">
                <a:effectLst/>
                <a:latin typeface="Calibri" panose="020F0502020204030204" pitchFamily="34" charset="0"/>
                <a:ea typeface="Calibri" panose="020F0502020204030204" pitchFamily="34" charset="0"/>
                <a:cs typeface="Arial" panose="020B0604020202020204" pitchFamily="34" charset="0"/>
              </a:rPr>
              <a:t>.</a:t>
            </a:r>
            <a:endParaRPr lang="ar-IQ" sz="9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07000"/>
              </a:lnSpc>
              <a:spcBef>
                <a:spcPts val="0"/>
              </a:spcBef>
              <a:spcAft>
                <a:spcPts val="800"/>
              </a:spcAft>
              <a:buNone/>
            </a:pPr>
            <a:endParaRPr lang="ar-IQ" sz="900" dirty="0">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07000"/>
              </a:lnSpc>
              <a:spcBef>
                <a:spcPts val="0"/>
              </a:spcBef>
              <a:spcAft>
                <a:spcPts val="800"/>
              </a:spcAft>
              <a:buNone/>
            </a:pPr>
            <a:endParaRPr lang="ar-SA" sz="900" dirty="0">
              <a:effectLst/>
              <a:latin typeface="Calibri" panose="020F0502020204030204" pitchFamily="34" charset="0"/>
              <a:ea typeface="Calibri" panose="020F0502020204030204" pitchFamily="34" charset="0"/>
              <a:cs typeface="Arial" panose="020B0604020202020204" pitchFamily="34" charset="0"/>
            </a:endParaRPr>
          </a:p>
          <a:p>
            <a:pPr marL="0" marR="0" indent="0" algn="r" rtl="1">
              <a:lnSpc>
                <a:spcPct val="107000"/>
              </a:lnSpc>
              <a:spcBef>
                <a:spcPts val="0"/>
              </a:spcBef>
              <a:spcAft>
                <a:spcPts val="800"/>
              </a:spcAft>
              <a:buNone/>
            </a:pPr>
            <a:endParaRPr lang="ar-SA" sz="9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F0209F76-48C4-4A26-B7B8-81E022AF3354}"/>
              </a:ext>
            </a:extLst>
          </p:cNvPr>
          <p:cNvSpPr txBox="1"/>
          <p:nvPr/>
        </p:nvSpPr>
        <p:spPr>
          <a:xfrm>
            <a:off x="2485087" y="737414"/>
            <a:ext cx="5916901" cy="519886"/>
          </a:xfrm>
          <a:prstGeom prst="rect">
            <a:avLst/>
          </a:prstGeom>
          <a:noFill/>
        </p:spPr>
        <p:txBody>
          <a:bodyPr wrap="square">
            <a:spAutoFit/>
          </a:bodyPr>
          <a:lstStyle/>
          <a:p>
            <a:pPr marL="0" marR="0" indent="0" algn="r" rtl="1">
              <a:lnSpc>
                <a:spcPct val="107000"/>
              </a:lnSpc>
              <a:spcBef>
                <a:spcPts val="0"/>
              </a:spcBef>
              <a:spcAft>
                <a:spcPts val="800"/>
              </a:spcAft>
              <a:buNone/>
            </a:pPr>
            <a:r>
              <a:rPr lang="ar-SA" sz="2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كيفية تعلم وتطوير مهارات التفكير</a:t>
            </a:r>
          </a:p>
        </p:txBody>
      </p:sp>
    </p:spTree>
    <p:extLst>
      <p:ext uri="{BB962C8B-B14F-4D97-AF65-F5344CB8AC3E}">
        <p14:creationId xmlns:p14="http://schemas.microsoft.com/office/powerpoint/2010/main" val="108470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r="-10000" b="-7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17C595-8469-47CB-A52E-CC6BEFE72548}"/>
              </a:ext>
            </a:extLst>
          </p:cNvPr>
          <p:cNvSpPr>
            <a:spLocks noGrp="1"/>
          </p:cNvSpPr>
          <p:nvPr>
            <p:ph idx="1"/>
          </p:nvPr>
        </p:nvSpPr>
        <p:spPr>
          <a:xfrm>
            <a:off x="5600700" y="1540812"/>
            <a:ext cx="4952374" cy="4351338"/>
          </a:xfrm>
          <a:noFill/>
          <a:ln>
            <a:no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514350" marR="0" indent="-514350" algn="r" rtl="1">
              <a:lnSpc>
                <a:spcPct val="107000"/>
              </a:lnSpc>
              <a:spcBef>
                <a:spcPts val="0"/>
              </a:spcBef>
              <a:spcAft>
                <a:spcPts val="800"/>
              </a:spcAft>
              <a:buFont typeface="+mj-lt"/>
              <a:buAutoNum type="arabicPeriod"/>
            </a:pPr>
            <a:r>
              <a:rPr lang="ar-SA" sz="2800" i="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rPr>
              <a:t>في التعليم</a:t>
            </a:r>
            <a:r>
              <a:rPr lang="en-US" sz="2800" i="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rPr>
              <a:t>:</a:t>
            </a:r>
          </a:p>
          <a:p>
            <a:pPr marL="0" marR="0" indent="0" algn="r" rtl="1">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 • </a:t>
            </a:r>
            <a:r>
              <a:rPr lang="ar-SA" sz="2200" dirty="0">
                <a:effectLst/>
                <a:latin typeface="Calibri" panose="020F0502020204030204" pitchFamily="34" charset="0"/>
                <a:ea typeface="Calibri" panose="020F0502020204030204" pitchFamily="34" charset="0"/>
                <a:cs typeface="Arial" panose="020B0604020202020204" pitchFamily="34" charset="0"/>
              </a:rPr>
              <a:t>تحسين مهارات الفهم والاستيعاب</a:t>
            </a:r>
            <a:r>
              <a:rPr lang="en-US" sz="2200" dirty="0">
                <a:effectLst/>
                <a:latin typeface="Calibri" panose="020F0502020204030204" pitchFamily="34" charset="0"/>
                <a:ea typeface="Calibri" panose="020F0502020204030204" pitchFamily="34" charset="0"/>
                <a:cs typeface="Arial" panose="020B0604020202020204" pitchFamily="34" charset="0"/>
              </a:rPr>
              <a:t>.</a:t>
            </a:r>
          </a:p>
          <a:p>
            <a:pPr marL="0" marR="0" indent="0" algn="r" rtl="1">
              <a:lnSpc>
                <a:spcPct val="107000"/>
              </a:lnSpc>
              <a:spcBef>
                <a:spcPts val="0"/>
              </a:spcBef>
              <a:spcAft>
                <a:spcPts val="800"/>
              </a:spcAft>
              <a:buNone/>
            </a:pPr>
            <a:r>
              <a:rPr lang="en-US" sz="2200" dirty="0">
                <a:effectLst/>
                <a:latin typeface="Calibri" panose="020F0502020204030204" pitchFamily="34" charset="0"/>
                <a:ea typeface="Calibri" panose="020F0502020204030204" pitchFamily="34" charset="0"/>
                <a:cs typeface="Arial" panose="020B0604020202020204" pitchFamily="34" charset="0"/>
              </a:rPr>
              <a:t> • </a:t>
            </a:r>
            <a:r>
              <a:rPr lang="ar-SA" sz="2200" dirty="0">
                <a:effectLst/>
                <a:latin typeface="Calibri" panose="020F0502020204030204" pitchFamily="34" charset="0"/>
                <a:ea typeface="Calibri" panose="020F0502020204030204" pitchFamily="34" charset="0"/>
                <a:cs typeface="Arial" panose="020B0604020202020204" pitchFamily="34" charset="0"/>
              </a:rPr>
              <a:t>تحليل القضايا العلمية والاجتماعية بعمق</a:t>
            </a:r>
            <a:r>
              <a:rPr lang="en-US" sz="2200" dirty="0">
                <a:effectLst/>
                <a:latin typeface="Calibri" panose="020F0502020204030204" pitchFamily="34" charset="0"/>
                <a:ea typeface="Calibri" panose="020F0502020204030204" pitchFamily="34" charset="0"/>
                <a:cs typeface="Arial" panose="020B0604020202020204" pitchFamily="34" charset="0"/>
              </a:rPr>
              <a:t>.</a:t>
            </a:r>
          </a:p>
          <a:p>
            <a:pPr marL="0" marR="0" indent="0" algn="r" rtl="1">
              <a:lnSpc>
                <a:spcPct val="107000"/>
              </a:lnSpc>
              <a:spcBef>
                <a:spcPts val="0"/>
              </a:spcBef>
              <a:spcAft>
                <a:spcPts val="800"/>
              </a:spcAft>
              <a:buNone/>
            </a:pPr>
            <a:r>
              <a:rPr lang="ar-IQ" sz="2800" i="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rPr>
              <a:t>2. </a:t>
            </a:r>
            <a:r>
              <a:rPr lang="ar-SA" sz="2800" i="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rPr>
              <a:t>في العمل</a:t>
            </a:r>
            <a:r>
              <a:rPr lang="en-US" sz="2800" i="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rPr>
              <a:t>:</a:t>
            </a:r>
          </a:p>
          <a:p>
            <a:pPr marL="0" marR="0" indent="0" algn="r" rtl="1">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 • </a:t>
            </a:r>
            <a:r>
              <a:rPr lang="ar-SA" sz="2200" dirty="0">
                <a:effectLst/>
                <a:latin typeface="Calibri" panose="020F0502020204030204" pitchFamily="34" charset="0"/>
                <a:ea typeface="Calibri" panose="020F0502020204030204" pitchFamily="34" charset="0"/>
                <a:cs typeface="Arial" panose="020B0604020202020204" pitchFamily="34" charset="0"/>
              </a:rPr>
              <a:t>اتخاذ قرارات مدروسة بناءً على تحليل البيانات</a:t>
            </a:r>
            <a:r>
              <a:rPr lang="en-US" sz="2200" dirty="0">
                <a:effectLst/>
                <a:latin typeface="Calibri" panose="020F0502020204030204" pitchFamily="34" charset="0"/>
                <a:ea typeface="Calibri" panose="020F0502020204030204" pitchFamily="34" charset="0"/>
                <a:cs typeface="Arial" panose="020B0604020202020204" pitchFamily="34" charset="0"/>
              </a:rPr>
              <a:t>.</a:t>
            </a:r>
          </a:p>
          <a:p>
            <a:pPr marL="0" marR="0" indent="0" algn="r" rtl="1">
              <a:lnSpc>
                <a:spcPct val="107000"/>
              </a:lnSpc>
              <a:spcBef>
                <a:spcPts val="0"/>
              </a:spcBef>
              <a:spcAft>
                <a:spcPts val="800"/>
              </a:spcAft>
              <a:buNone/>
            </a:pPr>
            <a:r>
              <a:rPr lang="en-US" sz="2200" dirty="0">
                <a:effectLst/>
                <a:latin typeface="Calibri" panose="020F0502020204030204" pitchFamily="34" charset="0"/>
                <a:ea typeface="Calibri" panose="020F0502020204030204" pitchFamily="34" charset="0"/>
                <a:cs typeface="Arial" panose="020B0604020202020204" pitchFamily="34" charset="0"/>
              </a:rPr>
              <a:t> • </a:t>
            </a:r>
            <a:r>
              <a:rPr lang="ar-SA" sz="2200" dirty="0">
                <a:effectLst/>
                <a:latin typeface="Calibri" panose="020F0502020204030204" pitchFamily="34" charset="0"/>
                <a:ea typeface="Calibri" panose="020F0502020204030204" pitchFamily="34" charset="0"/>
                <a:cs typeface="Arial" panose="020B0604020202020204" pitchFamily="34" charset="0"/>
              </a:rPr>
              <a:t>تطوير حلول إبداعية للمشكلات المهنية</a:t>
            </a:r>
            <a:r>
              <a:rPr lang="en-US" sz="2200" dirty="0">
                <a:effectLst/>
                <a:latin typeface="Calibri" panose="020F0502020204030204" pitchFamily="34" charset="0"/>
                <a:ea typeface="Calibri" panose="020F0502020204030204" pitchFamily="34" charset="0"/>
                <a:cs typeface="Arial" panose="020B0604020202020204" pitchFamily="34" charset="0"/>
              </a:rPr>
              <a:t>.</a:t>
            </a:r>
          </a:p>
          <a:p>
            <a:pPr marL="0" marR="0" indent="0" algn="r" rtl="1">
              <a:lnSpc>
                <a:spcPct val="107000"/>
              </a:lnSpc>
              <a:spcBef>
                <a:spcPts val="0"/>
              </a:spcBef>
              <a:spcAft>
                <a:spcPts val="800"/>
              </a:spcAft>
              <a:buNone/>
            </a:pPr>
            <a:r>
              <a:rPr lang="ar-IQ" sz="2800" i="1" dirty="0">
                <a:effectLst/>
                <a:latin typeface="Calibri" panose="020F0502020204030204" pitchFamily="34" charset="0"/>
                <a:ea typeface="Calibri" panose="020F0502020204030204" pitchFamily="34" charset="0"/>
                <a:cs typeface="Arial" panose="020B0604020202020204" pitchFamily="34" charset="0"/>
              </a:rPr>
              <a:t>3</a:t>
            </a:r>
            <a:r>
              <a:rPr lang="ar-IQ" sz="2800" i="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rPr>
              <a:t>. </a:t>
            </a:r>
            <a:r>
              <a:rPr lang="ar-SA" sz="2800" i="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rPr>
              <a:t>في الحياة الشخصية</a:t>
            </a:r>
            <a:r>
              <a:rPr lang="en-US" sz="2800" i="1"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Arial" panose="020B0604020202020204" pitchFamily="34" charset="0"/>
              </a:rPr>
              <a:t>:</a:t>
            </a:r>
          </a:p>
          <a:p>
            <a:pPr marL="0" marR="0" indent="0" algn="r" rtl="1">
              <a:lnSpc>
                <a:spcPct val="107000"/>
              </a:lnSpc>
              <a:spcBef>
                <a:spcPts val="0"/>
              </a:spcBef>
              <a:spcAft>
                <a:spcPts val="80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 • </a:t>
            </a:r>
            <a:r>
              <a:rPr lang="ar-SA" sz="2200" dirty="0">
                <a:effectLst/>
                <a:latin typeface="Calibri" panose="020F0502020204030204" pitchFamily="34" charset="0"/>
                <a:ea typeface="Calibri" panose="020F0502020204030204" pitchFamily="34" charset="0"/>
                <a:cs typeface="Arial" panose="020B0604020202020204" pitchFamily="34" charset="0"/>
              </a:rPr>
              <a:t>حل المشكلات العائلية والاجتماعية بطريقة منطقية</a:t>
            </a:r>
            <a:r>
              <a:rPr lang="en-US" sz="2200" dirty="0">
                <a:effectLst/>
                <a:latin typeface="Calibri" panose="020F0502020204030204" pitchFamily="34" charset="0"/>
                <a:ea typeface="Calibri" panose="020F0502020204030204" pitchFamily="34" charset="0"/>
                <a:cs typeface="Arial" panose="020B0604020202020204" pitchFamily="34" charset="0"/>
              </a:rPr>
              <a:t>.</a:t>
            </a:r>
          </a:p>
          <a:p>
            <a:pPr marL="0" marR="0" indent="0" algn="r" rtl="1">
              <a:lnSpc>
                <a:spcPct val="107000"/>
              </a:lnSpc>
              <a:spcBef>
                <a:spcPts val="0"/>
              </a:spcBef>
              <a:spcAft>
                <a:spcPts val="800"/>
              </a:spcAft>
              <a:buNone/>
            </a:pPr>
            <a:r>
              <a:rPr lang="en-US" sz="2200" dirty="0">
                <a:effectLst/>
                <a:latin typeface="Calibri" panose="020F0502020204030204" pitchFamily="34" charset="0"/>
                <a:ea typeface="Calibri" panose="020F0502020204030204" pitchFamily="34" charset="0"/>
                <a:cs typeface="Arial" panose="020B0604020202020204" pitchFamily="34" charset="0"/>
              </a:rPr>
              <a:t> • </a:t>
            </a:r>
            <a:r>
              <a:rPr lang="ar-SA" sz="2200" dirty="0">
                <a:effectLst/>
                <a:latin typeface="Calibri" panose="020F0502020204030204" pitchFamily="34" charset="0"/>
                <a:ea typeface="Calibri" panose="020F0502020204030204" pitchFamily="34" charset="0"/>
                <a:cs typeface="Arial" panose="020B0604020202020204" pitchFamily="34" charset="0"/>
              </a:rPr>
              <a:t>التخطيط الفعّال للمستقبل واتخاذ قرارات حكيمة</a:t>
            </a:r>
            <a:r>
              <a:rPr lang="en-US" sz="2200" dirty="0">
                <a:effectLst/>
                <a:latin typeface="Calibri" panose="020F0502020204030204" pitchFamily="34" charset="0"/>
                <a:ea typeface="Calibri" panose="020F0502020204030204" pitchFamily="34" charset="0"/>
                <a:cs typeface="Arial" panose="020B0604020202020204" pitchFamily="34" charset="0"/>
              </a:rPr>
              <a:t>.</a:t>
            </a:r>
          </a:p>
          <a:p>
            <a:endParaRPr lang="en-US" dirty="0"/>
          </a:p>
        </p:txBody>
      </p:sp>
      <p:sp>
        <p:nvSpPr>
          <p:cNvPr id="5" name="TextBox 4">
            <a:extLst>
              <a:ext uri="{FF2B5EF4-FFF2-40B4-BE49-F238E27FC236}">
                <a16:creationId xmlns:a16="http://schemas.microsoft.com/office/drawing/2014/main" id="{FB4D201D-F85D-4F2D-8F5C-E0031BF66862}"/>
              </a:ext>
            </a:extLst>
          </p:cNvPr>
          <p:cNvSpPr txBox="1"/>
          <p:nvPr/>
        </p:nvSpPr>
        <p:spPr>
          <a:xfrm>
            <a:off x="1858781" y="421147"/>
            <a:ext cx="8825458" cy="592726"/>
          </a:xfrm>
          <a:prstGeom prst="rect">
            <a:avLst/>
          </a:prstGeom>
          <a:noFill/>
        </p:spPr>
        <p:txBody>
          <a:bodyPr wrap="square">
            <a:spAutoFit/>
          </a:bodyPr>
          <a:lstStyle/>
          <a:p>
            <a:pPr marL="0" marR="0" indent="0" algn="r" rtl="1">
              <a:lnSpc>
                <a:spcPct val="107000"/>
              </a:lnSpc>
              <a:spcBef>
                <a:spcPts val="0"/>
              </a:spcBef>
              <a:spcAft>
                <a:spcPts val="800"/>
              </a:spcAft>
              <a:buNone/>
            </a:pPr>
            <a:r>
              <a:rPr lang="ar-IQ" sz="3200" dirty="0">
                <a:latin typeface="Calibri" panose="020F0502020204030204" pitchFamily="34" charset="0"/>
                <a:ea typeface="Calibri" panose="020F0502020204030204" pitchFamily="34" charset="0"/>
                <a:cs typeface="Arial" panose="020B0604020202020204" pitchFamily="34" charset="0"/>
              </a:rPr>
              <a:t>يمكن تطبيق</a:t>
            </a:r>
            <a:r>
              <a:rPr lang="ar-SA" sz="3200" dirty="0">
                <a:effectLst/>
                <a:latin typeface="Calibri" panose="020F0502020204030204" pitchFamily="34" charset="0"/>
                <a:ea typeface="Calibri" panose="020F0502020204030204" pitchFamily="34" charset="0"/>
                <a:cs typeface="Arial" panose="020B0604020202020204" pitchFamily="34" charset="0"/>
              </a:rPr>
              <a:t> مهارات التفكير في الحياة اليومية</a:t>
            </a:r>
            <a:r>
              <a:rPr lang="ar-IQ" sz="3200" dirty="0">
                <a:effectLst/>
                <a:latin typeface="Calibri" panose="020F0502020204030204" pitchFamily="34" charset="0"/>
                <a:ea typeface="Calibri" panose="020F0502020204030204" pitchFamily="34" charset="0"/>
                <a:cs typeface="Arial" panose="020B0604020202020204" pitchFamily="34" charset="0"/>
              </a:rPr>
              <a:t> في المجالات الاتية</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B3BD6F7-93D1-4B93-AB1F-F2D9664BA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0505" y="1540812"/>
            <a:ext cx="1524000" cy="1238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a:extLst>
              <a:ext uri="{FF2B5EF4-FFF2-40B4-BE49-F238E27FC236}">
                <a16:creationId xmlns:a16="http://schemas.microsoft.com/office/drawing/2014/main" id="{4E0240DB-AB93-468E-AA0C-49C35FE2479B}"/>
              </a:ext>
            </a:extLst>
          </p:cNvPr>
          <p:cNvPicPr>
            <a:picLocks noChangeAspect="1"/>
          </p:cNvPicPr>
          <p:nvPr/>
        </p:nvPicPr>
        <p:blipFill>
          <a:blip r:embed="rId4"/>
          <a:stretch>
            <a:fillRect/>
          </a:stretch>
        </p:blipFill>
        <p:spPr>
          <a:xfrm>
            <a:off x="3040505" y="3011631"/>
            <a:ext cx="1524000" cy="14097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7">
            <a:extLst>
              <a:ext uri="{FF2B5EF4-FFF2-40B4-BE49-F238E27FC236}">
                <a16:creationId xmlns:a16="http://schemas.microsoft.com/office/drawing/2014/main" id="{33A85D94-CD39-4556-BAF8-41A2E7F89444}"/>
              </a:ext>
            </a:extLst>
          </p:cNvPr>
          <p:cNvPicPr>
            <a:picLocks noChangeAspect="1"/>
          </p:cNvPicPr>
          <p:nvPr/>
        </p:nvPicPr>
        <p:blipFill>
          <a:blip r:embed="rId5"/>
          <a:stretch>
            <a:fillRect/>
          </a:stretch>
        </p:blipFill>
        <p:spPr>
          <a:xfrm>
            <a:off x="3116705" y="4810639"/>
            <a:ext cx="1447800" cy="108151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52551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7000" t="-104000" r="-4000" b="-10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6541-6149-414F-9D43-8D09E6BC7F41}"/>
              </a:ext>
            </a:extLst>
          </p:cNvPr>
          <p:cNvSpPr>
            <a:spLocks noGrp="1"/>
          </p:cNvSpPr>
          <p:nvPr>
            <p:ph type="title"/>
          </p:nvPr>
        </p:nvSpPr>
        <p:spPr>
          <a:xfrm>
            <a:off x="838200" y="365126"/>
            <a:ext cx="9520003" cy="1208842"/>
          </a:xfrm>
        </p:spPr>
        <p:txBody>
          <a:bodyPr/>
          <a:lstStyle/>
          <a:p>
            <a:pPr algn="r" rtl="1"/>
            <a:r>
              <a:rPr lang="ar-IQ" dirty="0">
                <a:solidFill>
                  <a:srgbClr val="FF0000"/>
                </a:solidFill>
              </a:rPr>
              <a:t>التفكير الناقد</a:t>
            </a:r>
            <a:endParaRPr lang="en-US" dirty="0">
              <a:solidFill>
                <a:srgbClr val="FF0000"/>
              </a:solidFill>
            </a:endParaRPr>
          </a:p>
        </p:txBody>
      </p:sp>
      <p:sp>
        <p:nvSpPr>
          <p:cNvPr id="3" name="Content Placeholder 2">
            <a:extLst>
              <a:ext uri="{FF2B5EF4-FFF2-40B4-BE49-F238E27FC236}">
                <a16:creationId xmlns:a16="http://schemas.microsoft.com/office/drawing/2014/main" id="{0235C328-028F-4C56-88B0-3FF0816D6D7E}"/>
              </a:ext>
            </a:extLst>
          </p:cNvPr>
          <p:cNvSpPr>
            <a:spLocks noGrp="1"/>
          </p:cNvSpPr>
          <p:nvPr>
            <p:ph idx="1"/>
          </p:nvPr>
        </p:nvSpPr>
        <p:spPr/>
        <p:txBody>
          <a:bodyPr>
            <a:normAutofit/>
          </a:bodyPr>
          <a:lstStyle/>
          <a:p>
            <a:pPr marL="0" indent="0" algn="r" rtl="1">
              <a:buNone/>
            </a:pPr>
            <a:r>
              <a:rPr lang="ar-IQ" sz="2400" dirty="0">
                <a:solidFill>
                  <a:prstClr val="black"/>
                </a:solidFill>
                <a:latin typeface="Calibri" panose="020F0502020204030204"/>
                <a:cs typeface="Arial" panose="020B0604020202020204" pitchFamily="34" charset="0"/>
              </a:rPr>
              <a:t>يع</a:t>
            </a:r>
            <a:r>
              <a:rPr kumimoji="0" lang="ar-IQ"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د التفكير الناقد من أهم المهارات الذهنية التي تُمكّن الأفراد من تحليل المعلومات وتقييمها للوصول إلى قرارات عقلانية ومنطقية.</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algn="r" rtl="1"/>
            <a:r>
              <a:rPr kumimoji="0" lang="ar-IQ"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lang="ar-IQ" sz="2400" dirty="0">
                <a:solidFill>
                  <a:prstClr val="black"/>
                </a:solidFill>
                <a:latin typeface="Calibri" panose="020F0502020204030204"/>
                <a:cs typeface="Arial" panose="020B0604020202020204" pitchFamily="34" charset="0"/>
              </a:rPr>
              <a:t>ف</a:t>
            </a:r>
            <a:r>
              <a:rPr kumimoji="0" lang="ar-IQ"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في عالم مليء بالمعلومات المتضاربة والتحديات المعقدة، أصبح التفكير الناقد ضروريًا في جميع المجالات، سواء في التعليم، العمل، أو الحياة اليومية.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algn="r" rtl="1"/>
            <a:r>
              <a:rPr kumimoji="0" lang="ar-IQ"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يساعد التفكير الناقد في تمييز الحقائق من الآراء، وتقييم الحجج بناءً على الأدلة، وتطوير حلول مبتكرة للمشكلات</a:t>
            </a:r>
          </a:p>
          <a:p>
            <a:pPr algn="r" rtl="1"/>
            <a:r>
              <a:rPr lang="ar-IQ" sz="2400" b="1" dirty="0">
                <a:solidFill>
                  <a:srgbClr val="FF0000"/>
                </a:solidFill>
                <a:latin typeface="Calibri" panose="020F0502020204030204"/>
                <a:cs typeface="Arial" panose="020B0604020202020204" pitchFamily="34" charset="0"/>
              </a:rPr>
              <a:t>تعريف التفكير الناقد </a:t>
            </a:r>
          </a:p>
          <a:p>
            <a:pPr algn="r" rtl="1"/>
            <a:r>
              <a:rPr lang="ar-IQ" sz="2400" dirty="0">
                <a:solidFill>
                  <a:prstClr val="black"/>
                </a:solidFill>
                <a:latin typeface="Calibri" panose="020F0502020204030204"/>
                <a:cs typeface="Arial" panose="020B0604020202020204" pitchFamily="34" charset="0"/>
              </a:rPr>
              <a:t>تعريف بول وإلدر(</a:t>
            </a:r>
            <a:r>
              <a:rPr lang="en-US" sz="2400" dirty="0">
                <a:solidFill>
                  <a:prstClr val="black"/>
                </a:solidFill>
                <a:latin typeface="Calibri" panose="020F0502020204030204"/>
                <a:cs typeface="Arial" panose="020B0604020202020204" pitchFamily="34" charset="0"/>
              </a:rPr>
              <a:t>Paul &amp; Elder, 2014</a:t>
            </a:r>
            <a:r>
              <a:rPr lang="ar-IQ" sz="2400" dirty="0">
                <a:solidFill>
                  <a:prstClr val="black"/>
                </a:solidFill>
                <a:latin typeface="Calibri" panose="020F0502020204030204"/>
                <a:cs typeface="Arial" panose="020B0604020202020204" pitchFamily="34" charset="0"/>
              </a:rPr>
              <a:t> ) : التفكير الناقد هو عملية فكرية منظمة تتضمن تحليل وتقييم المعلومات والأفكار من أجل تحسين الفهم واتخاذ القرارات المناسبة.</a:t>
            </a:r>
          </a:p>
          <a:p>
            <a:pPr marL="0" indent="0" algn="r" rtl="1">
              <a:buNone/>
            </a:pPr>
            <a:endParaRPr lang="en-US" sz="2400" dirty="0">
              <a:latin typeface="Simplified Arabic" panose="02020603050405020304" pitchFamily="18" charset="-78"/>
              <a:cs typeface="Simplified Arabic" panose="02020603050405020304" pitchFamily="18" charset="-78"/>
            </a:endParaRPr>
          </a:p>
          <a:p>
            <a:pPr marL="0" indent="0" algn="r" rtl="1">
              <a:buNone/>
            </a:pPr>
            <a:endParaRPr lang="en-US" sz="4000" dirty="0"/>
          </a:p>
          <a:p>
            <a:endParaRPr lang="en-US" dirty="0"/>
          </a:p>
        </p:txBody>
      </p:sp>
      <p:pic>
        <p:nvPicPr>
          <p:cNvPr id="6" name="Picture 5">
            <a:extLst>
              <a:ext uri="{FF2B5EF4-FFF2-40B4-BE49-F238E27FC236}">
                <a16:creationId xmlns:a16="http://schemas.microsoft.com/office/drawing/2014/main" id="{6CF8A5AE-4AB1-4003-B8B2-94FE4B54BF96}"/>
              </a:ext>
            </a:extLst>
          </p:cNvPr>
          <p:cNvPicPr>
            <a:picLocks noChangeAspect="1"/>
          </p:cNvPicPr>
          <p:nvPr/>
        </p:nvPicPr>
        <p:blipFill>
          <a:blip r:embed="rId3"/>
          <a:stretch>
            <a:fillRect/>
          </a:stretch>
        </p:blipFill>
        <p:spPr>
          <a:xfrm>
            <a:off x="2033588" y="188497"/>
            <a:ext cx="2952750" cy="1562099"/>
          </a:xfrm>
          <a:prstGeom prst="rect">
            <a:avLst/>
          </a:prstGeom>
        </p:spPr>
      </p:pic>
    </p:spTree>
    <p:extLst>
      <p:ext uri="{BB962C8B-B14F-4D97-AF65-F5344CB8AC3E}">
        <p14:creationId xmlns:p14="http://schemas.microsoft.com/office/powerpoint/2010/main" val="3592243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01B757-1D17-4C6B-BA19-8ED923484497}"/>
              </a:ext>
            </a:extLst>
          </p:cNvPr>
          <p:cNvSpPr txBox="1"/>
          <p:nvPr/>
        </p:nvSpPr>
        <p:spPr>
          <a:xfrm>
            <a:off x="4913722" y="2309335"/>
            <a:ext cx="6547136" cy="1119665"/>
          </a:xfrm>
          <a:prstGeom prst="rect">
            <a:avLst/>
          </a:prstGeom>
          <a:noFill/>
        </p:spPr>
        <p:txBody>
          <a:bodyPr wrap="square">
            <a:spAutoFit/>
          </a:bodyPr>
          <a:lstStyle/>
          <a:p>
            <a:pPr marL="0" marR="0" algn="r" rtl="1">
              <a:lnSpc>
                <a:spcPct val="107000"/>
              </a:lnSpc>
              <a:spcBef>
                <a:spcPts val="0"/>
              </a:spcBef>
              <a:spcAft>
                <a:spcPts val="800"/>
              </a:spcAft>
            </a:pPr>
            <a:r>
              <a:rPr lang="ar-SA" sz="3200" b="1" dirty="0">
                <a:effectLst/>
                <a:latin typeface="Calibri" panose="020F0502020204030204" pitchFamily="34" charset="0"/>
                <a:ea typeface="Calibri" panose="020F0502020204030204" pitchFamily="34" charset="0"/>
                <a:cs typeface="Arial" panose="020B0604020202020204" pitchFamily="34" charset="0"/>
              </a:rPr>
              <a:t>سؤال</a:t>
            </a:r>
            <a:r>
              <a:rPr lang="ar-SA" sz="3200" dirty="0">
                <a:effectLst/>
                <a:latin typeface="Calibri" panose="020F0502020204030204" pitchFamily="34" charset="0"/>
                <a:ea typeface="Calibri" panose="020F0502020204030204" pitchFamily="34" charset="0"/>
                <a:cs typeface="Arial" panose="020B0604020202020204" pitchFamily="34" charset="0"/>
              </a:rPr>
              <a:t> </a:t>
            </a:r>
            <a:r>
              <a:rPr lang="ar-IQ" sz="3200" dirty="0">
                <a:effectLst/>
                <a:latin typeface="Calibri" panose="020F0502020204030204" pitchFamily="34" charset="0"/>
                <a:ea typeface="Calibri" panose="020F0502020204030204" pitchFamily="34" charset="0"/>
                <a:cs typeface="Arial" panose="020B0604020202020204" pitchFamily="34" charset="0"/>
              </a:rPr>
              <a:t>: </a:t>
            </a:r>
            <a:r>
              <a:rPr lang="ar-SA" sz="3200" dirty="0">
                <a:effectLst/>
                <a:latin typeface="Calibri" panose="020F0502020204030204" pitchFamily="34" charset="0"/>
                <a:ea typeface="Calibri" panose="020F0502020204030204" pitchFamily="34" charset="0"/>
                <a:cs typeface="Arial" panose="020B0604020202020204" pitchFamily="34" charset="0"/>
              </a:rPr>
              <a:t>ما الذي تعتقد أنه يُميز الباحث الناقد عن الباحث التقليدي؟</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Content Placeholder 3">
            <a:extLst>
              <a:ext uri="{FF2B5EF4-FFF2-40B4-BE49-F238E27FC236}">
                <a16:creationId xmlns:a16="http://schemas.microsoft.com/office/drawing/2014/main" id="{5E9F8FB7-10FC-4190-9503-3B553F26A2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2173" y="1001166"/>
            <a:ext cx="3829434" cy="4351338"/>
          </a:xfrm>
        </p:spPr>
      </p:pic>
      <p:pic>
        <p:nvPicPr>
          <p:cNvPr id="9" name="Picture 8">
            <a:extLst>
              <a:ext uri="{FF2B5EF4-FFF2-40B4-BE49-F238E27FC236}">
                <a16:creationId xmlns:a16="http://schemas.microsoft.com/office/drawing/2014/main" id="{B8B06C90-594C-496D-855C-9583DC6FA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11" y="1001166"/>
            <a:ext cx="1674295" cy="4351338"/>
          </a:xfrm>
          <a:prstGeom prst="rect">
            <a:avLst/>
          </a:prstGeom>
        </p:spPr>
      </p:pic>
    </p:spTree>
    <p:extLst>
      <p:ext uri="{BB962C8B-B14F-4D97-AF65-F5344CB8AC3E}">
        <p14:creationId xmlns:p14="http://schemas.microsoft.com/office/powerpoint/2010/main" val="4014127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96E91D-D20B-4601-84A0-4BDD902FB6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213" y="1547514"/>
            <a:ext cx="11297263" cy="5163001"/>
          </a:xfrm>
          <a:solidFill>
            <a:srgbClr val="00B0F0"/>
          </a:solidFill>
        </p:spPr>
      </p:pic>
      <p:sp>
        <p:nvSpPr>
          <p:cNvPr id="7" name="TextBox 6">
            <a:extLst>
              <a:ext uri="{FF2B5EF4-FFF2-40B4-BE49-F238E27FC236}">
                <a16:creationId xmlns:a16="http://schemas.microsoft.com/office/drawing/2014/main" id="{C506EE4E-5298-4092-8649-6704535BEA27}"/>
              </a:ext>
            </a:extLst>
          </p:cNvPr>
          <p:cNvSpPr txBox="1"/>
          <p:nvPr/>
        </p:nvSpPr>
        <p:spPr>
          <a:xfrm>
            <a:off x="339213" y="147484"/>
            <a:ext cx="11444747" cy="1354217"/>
          </a:xfrm>
          <a:prstGeom prst="rect">
            <a:avLst/>
          </a:prstGeom>
          <a:noFill/>
        </p:spPr>
        <p:txBody>
          <a:bodyPr wrap="square">
            <a:spAutoFit/>
          </a:bodyPr>
          <a:lstStyle/>
          <a:p>
            <a:pPr algn="r" rtl="1"/>
            <a:r>
              <a:rPr lang="ar-IQ" sz="2800" b="1" dirty="0">
                <a:solidFill>
                  <a:srgbClr val="FF0000"/>
                </a:solidFill>
                <a:latin typeface="Simplified Arabic" panose="02020603050405020304" pitchFamily="18" charset="-78"/>
                <a:cs typeface="Simplified Arabic" panose="02020603050405020304" pitchFamily="18" charset="-78"/>
              </a:rPr>
              <a:t>الفرق بين التفكير الناقد والتفكير العادي</a:t>
            </a:r>
          </a:p>
          <a:p>
            <a:pPr algn="r" rtl="1"/>
            <a:endParaRPr lang="ar-IQ" dirty="0"/>
          </a:p>
          <a:p>
            <a:pPr algn="r" rtl="1"/>
            <a:r>
              <a:rPr lang="ar-IQ" b="1" dirty="0"/>
              <a:t>يتمايز التفكير الناقد عن التفكير العادي في عدة جوانب جوهرية تتعلق بالمنهجية، والهدف، ومستوى التحليل، والقدرة على التقييم الموضوعي. وفيما يلي جدول يوضح الفروق الأساسية بينهما:</a:t>
            </a:r>
            <a:endParaRPr lang="en-US" b="1" dirty="0"/>
          </a:p>
        </p:txBody>
      </p:sp>
    </p:spTree>
    <p:extLst>
      <p:ext uri="{BB962C8B-B14F-4D97-AF65-F5344CB8AC3E}">
        <p14:creationId xmlns:p14="http://schemas.microsoft.com/office/powerpoint/2010/main" val="167582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8000"/>
            <a:lum/>
          </a:blip>
          <a:srcRect/>
          <a:stretch>
            <a:fillRect t="-115000" b="-115000"/>
          </a:stretch>
        </a:blip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1574AA1-1C50-4BF6-A74C-B9AFFBCE84F4}"/>
              </a:ext>
            </a:extLst>
          </p:cNvPr>
          <p:cNvSpPr>
            <a:spLocks noGrp="1"/>
          </p:cNvSpPr>
          <p:nvPr>
            <p:ph idx="1"/>
          </p:nvPr>
        </p:nvSpPr>
        <p:spPr>
          <a:xfrm>
            <a:off x="4041058" y="1825625"/>
            <a:ext cx="7312742" cy="3665076"/>
          </a:xfrm>
        </p:spPr>
        <p:txBody>
          <a:bodyPr>
            <a:normAutofit/>
          </a:bodyPr>
          <a:lstStyle/>
          <a:p>
            <a:pPr marL="0" indent="0" algn="r" rtl="1">
              <a:buNone/>
            </a:pPr>
            <a:r>
              <a:rPr lang="ar-IQ" dirty="0"/>
              <a:t>مثال</a:t>
            </a:r>
          </a:p>
          <a:p>
            <a:pPr marL="514350" indent="-514350" algn="r" rtl="1">
              <a:buFont typeface="+mj-lt"/>
              <a:buAutoNum type="arabicPeriod"/>
            </a:pPr>
            <a:r>
              <a:rPr lang="ar-IQ" dirty="0">
                <a:solidFill>
                  <a:srgbClr val="FF0000"/>
                </a:solidFill>
              </a:rPr>
              <a:t>التفكير العادي: </a:t>
            </a:r>
            <a:r>
              <a:rPr lang="ar-IQ" dirty="0"/>
              <a:t>شخص يسمع معلومة على وسائل التواصل الاجتماعي ويصدقها دون التحقق من صحتها.</a:t>
            </a:r>
          </a:p>
          <a:p>
            <a:pPr marL="514350" indent="-514350" algn="r" rtl="1">
              <a:buFont typeface="+mj-lt"/>
              <a:buAutoNum type="arabicPeriod"/>
            </a:pPr>
            <a:r>
              <a:rPr lang="ar-IQ" dirty="0">
                <a:solidFill>
                  <a:srgbClr val="FF0000"/>
                </a:solidFill>
              </a:rPr>
              <a:t>التفكير الناقد: </a:t>
            </a:r>
            <a:r>
              <a:rPr lang="ar-IQ" dirty="0"/>
              <a:t>شخص يتلقى المعلومة، ثم يبحث في مصادر متعددة، ويفحص الأدلة قبل تكوين رأي حولها.</a:t>
            </a:r>
          </a:p>
          <a:p>
            <a:pPr marL="0" indent="0" algn="r" rtl="1">
              <a:buNone/>
            </a:pPr>
            <a:endParaRPr lang="ar-IQ" dirty="0"/>
          </a:p>
          <a:p>
            <a:pPr marL="0" indent="0">
              <a:buNone/>
            </a:pPr>
            <a:endParaRPr lang="en-US" dirty="0"/>
          </a:p>
        </p:txBody>
      </p:sp>
      <p:pic>
        <p:nvPicPr>
          <p:cNvPr id="4" name="Picture 3">
            <a:extLst>
              <a:ext uri="{FF2B5EF4-FFF2-40B4-BE49-F238E27FC236}">
                <a16:creationId xmlns:a16="http://schemas.microsoft.com/office/drawing/2014/main" id="{4B4D6241-7098-4EB4-9985-094A72ECE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019300"/>
            <a:ext cx="2476500" cy="1409700"/>
          </a:xfrm>
          <a:prstGeom prst="rect">
            <a:avLst/>
          </a:prstGeom>
        </p:spPr>
      </p:pic>
      <p:pic>
        <p:nvPicPr>
          <p:cNvPr id="6" name="Picture 5">
            <a:extLst>
              <a:ext uri="{FF2B5EF4-FFF2-40B4-BE49-F238E27FC236}">
                <a16:creationId xmlns:a16="http://schemas.microsoft.com/office/drawing/2014/main" id="{C299E3E5-B9ED-4DBD-91D3-0324716A7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1" y="3846691"/>
            <a:ext cx="2476500" cy="1580715"/>
          </a:xfrm>
          <a:prstGeom prst="rect">
            <a:avLst/>
          </a:prstGeom>
        </p:spPr>
      </p:pic>
    </p:spTree>
    <p:extLst>
      <p:ext uri="{BB962C8B-B14F-4D97-AF65-F5344CB8AC3E}">
        <p14:creationId xmlns:p14="http://schemas.microsoft.com/office/powerpoint/2010/main" val="16491041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429</TotalTime>
  <Words>1711</Words>
  <Application>Microsoft Office PowerPoint</Application>
  <PresentationFormat>Widescreen</PresentationFormat>
  <Paragraphs>139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Simplified Arabic</vt:lpstr>
      <vt:lpstr>Wingdings</vt:lpstr>
      <vt:lpstr>Office Theme</vt:lpstr>
      <vt:lpstr>التفكير الناقد في حياة طلبة الدراسات العليا الاهمية.. التطبيقات.. التحديات </vt:lpstr>
      <vt:lpstr>سنتناول في هذه المحاضرة الجوانب الاتية</vt:lpstr>
      <vt:lpstr>التفكير.. ومهارات التفكير</vt:lpstr>
      <vt:lpstr>PowerPoint Presentation</vt:lpstr>
      <vt:lpstr>PowerPoint Presentation</vt:lpstr>
      <vt:lpstr>التفكير الناقد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التفكير الناقد في حياة طلبة الدراسات العليا الاهمية.. التطبيقات.. التحديات </dc:title>
  <dc:creator>Maher</dc:creator>
  <cp:lastModifiedBy>Maher</cp:lastModifiedBy>
  <cp:revision>5</cp:revision>
  <dcterms:created xsi:type="dcterms:W3CDTF">2025-03-11T07:48:02Z</dcterms:created>
  <dcterms:modified xsi:type="dcterms:W3CDTF">2025-03-12T03:54:08Z</dcterms:modified>
</cp:coreProperties>
</file>